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.xml" ContentType="application/vnd.openxmlformats-officedocument.presentationml.notesSlide+xml"/>
  <Override PartName="/ppt/tags/tag69.xml" ContentType="application/vnd.openxmlformats-officedocument.presentationml.tags+xml"/>
  <Override PartName="/ppt/notesSlides/notesSlide3.xml" ContentType="application/vnd.openxmlformats-officedocument.presentationml.notesSlide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6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7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8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0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2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3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4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5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6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8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9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0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21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2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3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4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25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6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7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8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29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0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31.xml" ContentType="application/vnd.openxmlformats-officedocument.presentationml.notesSlide+xml"/>
  <Override PartName="/ppt/tags/tag139.xml" ContentType="application/vnd.openxmlformats-officedocument.presentationml.tags+xml"/>
  <Override PartName="/ppt/notesSlides/notesSlide32.xml" ContentType="application/vnd.openxmlformats-officedocument.presentationml.notesSlide+xml"/>
  <Override PartName="/ppt/tags/tag140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1"/>
  </p:notesMasterIdLst>
  <p:sldIdLst>
    <p:sldId id="257" r:id="rId3"/>
    <p:sldId id="259" r:id="rId4"/>
    <p:sldId id="258" r:id="rId5"/>
    <p:sldId id="260" r:id="rId6"/>
    <p:sldId id="261" r:id="rId7"/>
    <p:sldId id="263" r:id="rId8"/>
    <p:sldId id="265" r:id="rId9"/>
    <p:sldId id="266" r:id="rId10"/>
    <p:sldId id="267" r:id="rId11"/>
    <p:sldId id="270" r:id="rId12"/>
    <p:sldId id="271" r:id="rId13"/>
    <p:sldId id="269" r:id="rId14"/>
    <p:sldId id="284" r:id="rId15"/>
    <p:sldId id="285" r:id="rId16"/>
    <p:sldId id="272" r:id="rId17"/>
    <p:sldId id="286" r:id="rId18"/>
    <p:sldId id="287" r:id="rId19"/>
    <p:sldId id="295" r:id="rId20"/>
    <p:sldId id="294" r:id="rId21"/>
    <p:sldId id="273" r:id="rId22"/>
    <p:sldId id="274" r:id="rId23"/>
    <p:sldId id="275" r:id="rId24"/>
    <p:sldId id="276" r:id="rId25"/>
    <p:sldId id="277" r:id="rId26"/>
    <p:sldId id="278" r:id="rId27"/>
    <p:sldId id="264" r:id="rId28"/>
    <p:sldId id="279" r:id="rId29"/>
    <p:sldId id="281" r:id="rId30"/>
    <p:sldId id="282" r:id="rId31"/>
    <p:sldId id="288" r:id="rId32"/>
    <p:sldId id="289" r:id="rId33"/>
    <p:sldId id="290" r:id="rId34"/>
    <p:sldId id="292" r:id="rId35"/>
    <p:sldId id="293" r:id="rId36"/>
    <p:sldId id="585" r:id="rId37"/>
    <p:sldId id="583" r:id="rId38"/>
    <p:sldId id="584" r:id="rId39"/>
    <p:sldId id="501" r:id="rId40"/>
  </p:sldIdLst>
  <p:sldSz cx="9144000" cy="571976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8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092"/>
    <a:srgbClr val="000000"/>
    <a:srgbClr val="131927"/>
    <a:srgbClr val="22266C"/>
    <a:srgbClr val="00B0F0"/>
    <a:srgbClr val="2C318C"/>
    <a:srgbClr val="9A0000"/>
    <a:srgbClr val="FF6D6D"/>
    <a:srgbClr val="4C8BAA"/>
    <a:srgbClr val="374C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54" autoAdjust="0"/>
    <p:restoredTop sz="95734" autoAdjust="0"/>
  </p:normalViewPr>
  <p:slideViewPr>
    <p:cSldViewPr snapToGrid="0">
      <p:cViewPr varScale="1">
        <p:scale>
          <a:sx n="97" d="100"/>
          <a:sy n="97" d="100"/>
        </p:scale>
        <p:origin x="730" y="67"/>
      </p:cViewPr>
      <p:guideLst>
        <p:guide orient="horz" pos="1648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1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91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2451" y="1143000"/>
            <a:ext cx="4933098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91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91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1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994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59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104859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63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793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54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3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097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318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099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558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945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9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6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104861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178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196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453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708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37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88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66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174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604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090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31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0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60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3071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193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660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79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79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991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结束页，可以在这里链接到</a:t>
            </a:r>
            <a:r>
              <a:rPr lang="en-US" altLang="zh-CN" dirty="0"/>
              <a:t>Datawhale</a:t>
            </a:r>
            <a:r>
              <a:rPr lang="zh-CN" altLang="en-US" dirty="0"/>
              <a:t>的介绍之类的地方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10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492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6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630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69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11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57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标题 1"/>
          <p:cNvSpPr>
            <a:spLocks noGrp="1"/>
          </p:cNvSpPr>
          <p:nvPr>
            <p:ph type="ctrTitle"/>
          </p:nvPr>
        </p:nvSpPr>
        <p:spPr>
          <a:xfrm>
            <a:off x="1143000" y="936235"/>
            <a:ext cx="6858000" cy="1991650"/>
          </a:xfrm>
        </p:spPr>
        <p:txBody>
          <a:bodyPr anchor="b"/>
          <a:lstStyle>
            <a:lvl1pPr algn="ctr">
              <a:defRPr sz="500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93" name="副标题 2"/>
          <p:cNvSpPr>
            <a:spLocks noGrp="1"/>
          </p:cNvSpPr>
          <p:nvPr>
            <p:ph type="subTitle" idx="1"/>
          </p:nvPr>
        </p:nvSpPr>
        <p:spPr>
          <a:xfrm>
            <a:off x="1143000" y="3004690"/>
            <a:ext cx="6858000" cy="1381177"/>
          </a:xfrm>
        </p:spPr>
        <p:txBody>
          <a:bodyPr/>
          <a:lstStyle>
            <a:lvl1pPr marL="0" indent="0" algn="ctr">
              <a:buNone/>
              <a:defRPr sz="2000"/>
            </a:lvl1pPr>
            <a:lvl2pPr marL="381000" indent="0" algn="ctr">
              <a:buNone/>
              <a:defRPr sz="1670"/>
            </a:lvl2pPr>
            <a:lvl3pPr marL="762635" indent="0" algn="ctr">
              <a:buNone/>
              <a:defRPr sz="1500"/>
            </a:lvl3pPr>
            <a:lvl4pPr marL="1143635" indent="0" algn="ctr">
              <a:buNone/>
              <a:defRPr sz="1335"/>
            </a:lvl4pPr>
            <a:lvl5pPr marL="1525270" indent="0" algn="ctr">
              <a:buNone/>
              <a:defRPr sz="1335"/>
            </a:lvl5pPr>
            <a:lvl6pPr marL="1906270" indent="0" algn="ctr">
              <a:buNone/>
              <a:defRPr sz="1335"/>
            </a:lvl6pPr>
            <a:lvl7pPr marL="2288540" indent="0" algn="ctr">
              <a:buNone/>
              <a:defRPr sz="1335"/>
            </a:lvl7pPr>
            <a:lvl8pPr marL="2670175" indent="0" algn="ctr">
              <a:buNone/>
              <a:defRPr sz="1335"/>
            </a:lvl8pPr>
            <a:lvl9pPr marL="3051175" indent="0" algn="ctr">
              <a:buNone/>
              <a:defRPr sz="133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59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59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78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7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8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04574"/>
            <a:ext cx="1971675" cy="48480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6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04574"/>
            <a:ext cx="5800725" cy="48480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6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6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7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2159050"/>
            <a:ext cx="8139178" cy="750053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505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48816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974762"/>
            <a:ext cx="8139178" cy="793276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/>
                </a:solidFill>
              </a:defRPr>
            </a:lvl1pPr>
            <a:lvl2pPr marL="381000" indent="0" algn="ctr">
              <a:buNone/>
              <a:defRPr sz="1670"/>
            </a:lvl2pPr>
            <a:lvl3pPr marL="762635" indent="0" algn="ctr">
              <a:buNone/>
              <a:defRPr sz="1500"/>
            </a:lvl3pPr>
            <a:lvl4pPr marL="1143635" indent="0" algn="ctr">
              <a:buNone/>
              <a:defRPr sz="1335"/>
            </a:lvl4pPr>
            <a:lvl5pPr marL="1525270" indent="0" algn="ctr">
              <a:buNone/>
              <a:defRPr sz="1335"/>
            </a:lvl5pPr>
            <a:lvl6pPr marL="1906270" indent="0" algn="ctr">
              <a:buNone/>
              <a:defRPr sz="1335"/>
            </a:lvl6pPr>
            <a:lvl7pPr marL="2288540" indent="0" algn="ctr">
              <a:buNone/>
              <a:defRPr sz="1335"/>
            </a:lvl7pPr>
            <a:lvl8pPr marL="2670175" indent="0" algn="ctr">
              <a:buNone/>
              <a:defRPr sz="1335"/>
            </a:lvl8pPr>
            <a:lvl9pPr marL="3051175" indent="0" algn="ctr">
              <a:buNone/>
              <a:defRPr sz="1335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048817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18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19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60359"/>
            <a:ext cx="8139178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811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412" y="1081076"/>
            <a:ext cx="8139178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812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13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4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3177105"/>
            <a:ext cx="8139178" cy="521223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0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840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02444" y="3763476"/>
            <a:ext cx="8139178" cy="899216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335" b="0" i="0" u="none" strike="noStrike" kern="1200" cap="none" spc="15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381000" indent="0">
              <a:buNone/>
              <a:defRPr sz="1670">
                <a:solidFill>
                  <a:schemeClr val="tx1">
                    <a:tint val="75000"/>
                  </a:schemeClr>
                </a:solidFill>
              </a:defRPr>
            </a:lvl2pPr>
            <a:lvl3pPr marL="7626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363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4pPr>
            <a:lvl5pPr marL="1525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5pPr>
            <a:lvl6pPr marL="1906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6pPr>
            <a:lvl7pPr marL="228854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7pPr>
            <a:lvl8pPr marL="267017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8pPr>
            <a:lvl9pPr marL="305117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48841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42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43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60359"/>
            <a:ext cx="8139178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834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1081076"/>
            <a:ext cx="3962432" cy="420418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835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1081076"/>
            <a:ext cx="3962432" cy="4204186"/>
          </a:xfrm>
        </p:spPr>
        <p:txBody>
          <a:bodyPr>
            <a:noAutofit/>
          </a:bodyPr>
          <a:lstStyle>
            <a:lvl1pPr>
              <a:defRPr sz="133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3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3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3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3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836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37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8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60359"/>
            <a:ext cx="8139178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855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1081076"/>
            <a:ext cx="3962432" cy="317819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670" b="1" u="none" strike="noStrike" kern="1200" cap="none" spc="200" normalizeH="0" baseline="0">
                <a:solidFill>
                  <a:schemeClr val="tx1"/>
                </a:solidFill>
              </a:defRPr>
            </a:lvl1pPr>
            <a:lvl2pPr marL="381000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3635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270" indent="0">
              <a:buNone/>
              <a:defRPr sz="1335" b="1"/>
            </a:lvl6pPr>
            <a:lvl7pPr marL="2288540" indent="0">
              <a:buNone/>
              <a:defRPr sz="1335" b="1"/>
            </a:lvl7pPr>
            <a:lvl8pPr marL="2670175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048856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492355"/>
            <a:ext cx="3962400" cy="3797309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857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1081076"/>
            <a:ext cx="3962432" cy="31781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1670" b="1" i="0" u="none" strike="noStrike" kern="1200" cap="none" spc="20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381000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3635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270" indent="0">
              <a:buNone/>
              <a:defRPr sz="1335" b="1"/>
            </a:lvl6pPr>
            <a:lvl7pPr marL="2288540" indent="0">
              <a:buNone/>
              <a:defRPr sz="1335" b="1"/>
            </a:lvl7pPr>
            <a:lvl8pPr marL="2670175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1048858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492355"/>
            <a:ext cx="3962432" cy="3797309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859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60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61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48851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52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3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08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9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448" y="1081076"/>
            <a:ext cx="3962432" cy="4204186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845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194" y="1081076"/>
            <a:ext cx="3962432" cy="4204186"/>
          </a:xfrm>
        </p:spPr>
        <p:txBody>
          <a:bodyPr vert="horz" lIns="101600" tIns="0" rIns="82550" bIns="0" rtlCol="0">
            <a:norm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1048846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2020-05-25</a:t>
            </a:fld>
            <a:endParaRPr lang="zh-CN" altLang="en-US" dirty="0"/>
          </a:p>
        </p:txBody>
      </p:sp>
      <p:sp>
        <p:nvSpPr>
          <p:cNvPr id="1048847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48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84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794548"/>
            <a:ext cx="713238" cy="449523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48821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794541"/>
            <a:ext cx="7371076" cy="4495231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822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23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4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26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7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828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794548"/>
            <a:ext cx="8139178" cy="420418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30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1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83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2412" y="2159050"/>
            <a:ext cx="8139178" cy="750053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505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标题 1"/>
          <p:cNvSpPr>
            <a:spLocks noGrp="1"/>
          </p:cNvSpPr>
          <p:nvPr>
            <p:ph type="title"/>
          </p:nvPr>
        </p:nvSpPr>
        <p:spPr>
          <a:xfrm>
            <a:off x="623888" y="1426202"/>
            <a:ext cx="7886700" cy="2379650"/>
          </a:xfrm>
        </p:spPr>
        <p:txBody>
          <a:bodyPr anchor="b"/>
          <a:lstStyle>
            <a:lvl1pPr>
              <a:defRPr sz="500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83" name="文本占位符 2"/>
          <p:cNvSpPr>
            <a:spLocks noGrp="1"/>
          </p:cNvSpPr>
          <p:nvPr>
            <p:ph type="body" idx="1"/>
          </p:nvPr>
        </p:nvSpPr>
        <p:spPr>
          <a:xfrm>
            <a:off x="623888" y="3828364"/>
            <a:ext cx="7886700" cy="125140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1000" indent="0">
              <a:buNone/>
              <a:defRPr sz="1670">
                <a:solidFill>
                  <a:schemeClr val="tx1">
                    <a:tint val="75000"/>
                  </a:schemeClr>
                </a:solidFill>
              </a:defRPr>
            </a:lvl2pPr>
            <a:lvl3pPr marL="7626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363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4pPr>
            <a:lvl5pPr marL="1525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5pPr>
            <a:lvl6pPr marL="1906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6pPr>
            <a:lvl7pPr marL="228854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7pPr>
            <a:lvl8pPr marL="267017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8pPr>
            <a:lvl9pPr marL="305117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8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8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8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88" name="内容占位符 2"/>
          <p:cNvSpPr>
            <a:spLocks noGrp="1"/>
          </p:cNvSpPr>
          <p:nvPr>
            <p:ph sz="half" idx="1"/>
          </p:nvPr>
        </p:nvSpPr>
        <p:spPr>
          <a:xfrm>
            <a:off x="628650" y="1522870"/>
            <a:ext cx="3886200" cy="36297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89" name="内容占位符 3"/>
          <p:cNvSpPr>
            <a:spLocks noGrp="1"/>
          </p:cNvSpPr>
          <p:nvPr>
            <p:ph sz="half" idx="2"/>
          </p:nvPr>
        </p:nvSpPr>
        <p:spPr>
          <a:xfrm>
            <a:off x="4629150" y="1522870"/>
            <a:ext cx="3886200" cy="36297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9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9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9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标题 1"/>
          <p:cNvSpPr>
            <a:spLocks noGrp="1"/>
          </p:cNvSpPr>
          <p:nvPr>
            <p:ph type="title"/>
          </p:nvPr>
        </p:nvSpPr>
        <p:spPr>
          <a:xfrm>
            <a:off x="629841" y="304574"/>
            <a:ext cx="7886700" cy="11057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94" name="文本占位符 2"/>
          <p:cNvSpPr>
            <a:spLocks noGrp="1"/>
          </p:cNvSpPr>
          <p:nvPr>
            <p:ph type="body" idx="1"/>
          </p:nvPr>
        </p:nvSpPr>
        <p:spPr>
          <a:xfrm>
            <a:off x="629841" y="1402365"/>
            <a:ext cx="3868340" cy="68727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00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3635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270" indent="0">
              <a:buNone/>
              <a:defRPr sz="1335" b="1"/>
            </a:lvl6pPr>
            <a:lvl7pPr marL="2288540" indent="0">
              <a:buNone/>
              <a:defRPr sz="1335" b="1"/>
            </a:lvl7pPr>
            <a:lvl8pPr marL="2670175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95" name="内容占位符 3"/>
          <p:cNvSpPr>
            <a:spLocks noGrp="1"/>
          </p:cNvSpPr>
          <p:nvPr>
            <p:ph sz="half" idx="2"/>
          </p:nvPr>
        </p:nvSpPr>
        <p:spPr>
          <a:xfrm>
            <a:off x="629841" y="2089643"/>
            <a:ext cx="3868340" cy="3073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9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02365"/>
            <a:ext cx="3887391" cy="68727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00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3635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270" indent="0">
              <a:buNone/>
              <a:defRPr sz="1335" b="1"/>
            </a:lvl6pPr>
            <a:lvl7pPr marL="2288540" indent="0">
              <a:buNone/>
              <a:defRPr sz="1335" b="1"/>
            </a:lvl7pPr>
            <a:lvl8pPr marL="2670175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97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089643"/>
            <a:ext cx="3887391" cy="3073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9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9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0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6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6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6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90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0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标题 1"/>
          <p:cNvSpPr>
            <a:spLocks noGrp="1"/>
          </p:cNvSpPr>
          <p:nvPr>
            <p:ph type="title"/>
          </p:nvPr>
        </p:nvSpPr>
        <p:spPr>
          <a:xfrm>
            <a:off x="629841" y="381380"/>
            <a:ext cx="2949178" cy="1334829"/>
          </a:xfrm>
        </p:spPr>
        <p:txBody>
          <a:bodyPr anchor="b"/>
          <a:lstStyle>
            <a:lvl1pPr>
              <a:defRPr sz="267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05" name="内容占位符 2"/>
          <p:cNvSpPr>
            <a:spLocks noGrp="1"/>
          </p:cNvSpPr>
          <p:nvPr>
            <p:ph idx="1"/>
          </p:nvPr>
        </p:nvSpPr>
        <p:spPr>
          <a:xfrm>
            <a:off x="3887391" y="823674"/>
            <a:ext cx="4629150" cy="4065402"/>
          </a:xfrm>
        </p:spPr>
        <p:txBody>
          <a:bodyPr/>
          <a:lstStyle>
            <a:lvl1pPr>
              <a:defRPr sz="2670"/>
            </a:lvl1pPr>
            <a:lvl2pPr>
              <a:defRPr sz="2335"/>
            </a:lvl2pPr>
            <a:lvl3pPr>
              <a:defRPr sz="2000"/>
            </a:lvl3pPr>
            <a:lvl4pPr>
              <a:defRPr sz="1670"/>
            </a:lvl4pPr>
            <a:lvl5pPr>
              <a:defRPr sz="1670"/>
            </a:lvl5pPr>
            <a:lvl6pPr>
              <a:defRPr sz="1670"/>
            </a:lvl6pPr>
            <a:lvl7pPr>
              <a:defRPr sz="1670"/>
            </a:lvl7pPr>
            <a:lvl8pPr>
              <a:defRPr sz="1670"/>
            </a:lvl8pPr>
            <a:lvl9pPr>
              <a:defRPr sz="16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906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209"/>
            <a:ext cx="2949178" cy="3179489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70"/>
            </a:lvl2pPr>
            <a:lvl3pPr marL="762635" indent="0">
              <a:buNone/>
              <a:defRPr sz="1000"/>
            </a:lvl3pPr>
            <a:lvl4pPr marL="1143635" indent="0">
              <a:buNone/>
              <a:defRPr sz="835"/>
            </a:lvl4pPr>
            <a:lvl5pPr marL="1525270" indent="0">
              <a:buNone/>
              <a:defRPr sz="835"/>
            </a:lvl5pPr>
            <a:lvl6pPr marL="1906270" indent="0">
              <a:buNone/>
              <a:defRPr sz="835"/>
            </a:lvl6pPr>
            <a:lvl7pPr marL="2288540" indent="0">
              <a:buNone/>
              <a:defRPr sz="835"/>
            </a:lvl7pPr>
            <a:lvl8pPr marL="2670175" indent="0">
              <a:buNone/>
              <a:defRPr sz="835"/>
            </a:lvl8pPr>
            <a:lvl9pPr marL="3051175" indent="0">
              <a:buNone/>
              <a:defRPr sz="8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0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90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0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标题 1"/>
          <p:cNvSpPr>
            <a:spLocks noGrp="1"/>
          </p:cNvSpPr>
          <p:nvPr>
            <p:ph type="title"/>
          </p:nvPr>
        </p:nvSpPr>
        <p:spPr>
          <a:xfrm>
            <a:off x="629841" y="381380"/>
            <a:ext cx="2949178" cy="1334829"/>
          </a:xfrm>
        </p:spPr>
        <p:txBody>
          <a:bodyPr anchor="b"/>
          <a:lstStyle>
            <a:lvl1pPr>
              <a:defRPr sz="267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72" name="图片占位符 2"/>
          <p:cNvSpPr>
            <a:spLocks noGrp="1"/>
          </p:cNvSpPr>
          <p:nvPr>
            <p:ph type="pic" idx="1"/>
          </p:nvPr>
        </p:nvSpPr>
        <p:spPr>
          <a:xfrm>
            <a:off x="3887391" y="823674"/>
            <a:ext cx="4629150" cy="4065402"/>
          </a:xfrm>
        </p:spPr>
        <p:txBody>
          <a:bodyPr/>
          <a:lstStyle>
            <a:lvl1pPr marL="0" indent="0">
              <a:buNone/>
              <a:defRPr sz="2670"/>
            </a:lvl1pPr>
            <a:lvl2pPr marL="381000" indent="0">
              <a:buNone/>
              <a:defRPr sz="2335"/>
            </a:lvl2pPr>
            <a:lvl3pPr marL="762635" indent="0">
              <a:buNone/>
              <a:defRPr sz="2000"/>
            </a:lvl3pPr>
            <a:lvl4pPr marL="1143635" indent="0">
              <a:buNone/>
              <a:defRPr sz="1670"/>
            </a:lvl4pPr>
            <a:lvl5pPr marL="1525270" indent="0">
              <a:buNone/>
              <a:defRPr sz="1670"/>
            </a:lvl5pPr>
            <a:lvl6pPr marL="1906270" indent="0">
              <a:buNone/>
              <a:defRPr sz="1670"/>
            </a:lvl6pPr>
            <a:lvl7pPr marL="2288540" indent="0">
              <a:buNone/>
              <a:defRPr sz="1670"/>
            </a:lvl7pPr>
            <a:lvl8pPr marL="2670175" indent="0">
              <a:buNone/>
              <a:defRPr sz="1670"/>
            </a:lvl8pPr>
            <a:lvl9pPr marL="3051175" indent="0">
              <a:buNone/>
              <a:defRPr sz="1670"/>
            </a:lvl9pPr>
          </a:lstStyle>
          <a:p>
            <a:endParaRPr lang="zh-CN" altLang="en-US"/>
          </a:p>
        </p:txBody>
      </p:sp>
      <p:sp>
        <p:nvSpPr>
          <p:cNvPr id="1048873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209"/>
            <a:ext cx="2949178" cy="3179489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70"/>
            </a:lvl2pPr>
            <a:lvl3pPr marL="762635" indent="0">
              <a:buNone/>
              <a:defRPr sz="1000"/>
            </a:lvl3pPr>
            <a:lvl4pPr marL="1143635" indent="0">
              <a:buNone/>
              <a:defRPr sz="835"/>
            </a:lvl4pPr>
            <a:lvl5pPr marL="1525270" indent="0">
              <a:buNone/>
              <a:defRPr sz="835"/>
            </a:lvl5pPr>
            <a:lvl6pPr marL="1906270" indent="0">
              <a:buNone/>
              <a:defRPr sz="835"/>
            </a:lvl6pPr>
            <a:lvl7pPr marL="2288540" indent="0">
              <a:buNone/>
              <a:defRPr sz="835"/>
            </a:lvl7pPr>
            <a:lvl8pPr marL="2670175" indent="0">
              <a:buNone/>
              <a:defRPr sz="835"/>
            </a:lvl8pPr>
            <a:lvl9pPr marL="3051175" indent="0">
              <a:buNone/>
              <a:defRPr sz="8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7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7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7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628650" y="304574"/>
            <a:ext cx="7886700" cy="110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628650" y="1522870"/>
            <a:ext cx="7886700" cy="3629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5302237"/>
            <a:ext cx="2057400" cy="304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211A1-CB9C-4350-AF49-E9BF2084F0C1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5302237"/>
            <a:ext cx="3086100" cy="304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5302237"/>
            <a:ext cx="2057400" cy="304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62635" rtl="0" eaLnBrk="1" latinLnBrk="0" hangingPunct="1">
        <a:lnSpc>
          <a:spcPct val="90000"/>
        </a:lnSpc>
        <a:spcBef>
          <a:spcPct val="0"/>
        </a:spcBef>
        <a:buNone/>
        <a:defRPr sz="3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762635" rtl="0" eaLnBrk="1" latinLnBrk="0" hangingPunct="1">
        <a:lnSpc>
          <a:spcPct val="90000"/>
        </a:lnSpc>
        <a:spcBef>
          <a:spcPct val="167000"/>
        </a:spcBef>
        <a:buFont typeface="Arial" panose="020B060402020209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7213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313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3pPr>
      <a:lvl4pPr marL="133477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577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804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904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6067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67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00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8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0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360359"/>
            <a:ext cx="8139178" cy="540538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802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1081076"/>
            <a:ext cx="8139178" cy="4204186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803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5296801"/>
            <a:ext cx="2025000" cy="26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2020-05-25</a:t>
            </a:fld>
            <a:endParaRPr lang="zh-CN" altLang="en-US"/>
          </a:p>
        </p:txBody>
      </p:sp>
      <p:sp>
        <p:nvSpPr>
          <p:cNvPr id="1048804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5296801"/>
            <a:ext cx="2970000" cy="26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805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5296801"/>
            <a:ext cx="2025000" cy="26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48806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62635" rtl="0" eaLnBrk="1" fontAlgn="auto" latinLnBrk="0" hangingPunct="1">
        <a:lnSpc>
          <a:spcPct val="100000"/>
        </a:lnSpc>
        <a:spcBef>
          <a:spcPct val="0"/>
        </a:spcBef>
        <a:buNone/>
        <a:defRPr sz="2335" b="1" u="none" strike="noStrike" kern="1200" cap="none" spc="200" normalizeH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7626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335" u="none" strike="noStrike" kern="1200" cap="none" spc="150" normalizeH="0" baseline="0">
          <a:solidFill>
            <a:schemeClr val="tx1"/>
          </a:solidFill>
          <a:latin typeface="+mn-lt"/>
          <a:ea typeface="+mn-ea"/>
          <a:cs typeface="+mn-cs"/>
        </a:defRPr>
      </a:lvl1pPr>
      <a:lvl2pPr marL="572135" indent="-190500" algn="l" defTabSz="7626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343025" algn="l"/>
        </a:tabLst>
        <a:defRPr sz="1335" u="none" strike="noStrike" kern="1200" cap="none" spc="150" normalizeH="0" baseline="0">
          <a:solidFill>
            <a:schemeClr val="tx1"/>
          </a:solidFill>
          <a:latin typeface="+mn-lt"/>
          <a:ea typeface="+mn-ea"/>
          <a:cs typeface="+mn-cs"/>
        </a:defRPr>
      </a:lvl2pPr>
      <a:lvl3pPr marL="953135" indent="-190500" algn="l" defTabSz="7626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335" u="none" strike="noStrike" kern="1200" cap="none" spc="150" normalizeH="0" baseline="0">
          <a:solidFill>
            <a:schemeClr val="tx1"/>
          </a:solidFill>
          <a:latin typeface="+mn-lt"/>
          <a:ea typeface="+mn-ea"/>
          <a:cs typeface="+mn-cs"/>
        </a:defRPr>
      </a:lvl3pPr>
      <a:lvl4pPr marL="1334770" indent="-190500" algn="l" defTabSz="7626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335" u="none" strike="noStrike" kern="1200" cap="none" spc="150" normalizeH="0" baseline="0">
          <a:solidFill>
            <a:schemeClr val="tx1"/>
          </a:solidFill>
          <a:latin typeface="+mn-lt"/>
          <a:ea typeface="+mn-ea"/>
          <a:cs typeface="+mn-cs"/>
        </a:defRPr>
      </a:lvl4pPr>
      <a:lvl5pPr marL="1715770" indent="-190500" algn="l" defTabSz="7626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335" u="none" strike="noStrike" kern="1200" cap="none" spc="150" normalizeH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804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904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6067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67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00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8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0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12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3.tif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14.gi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5.gi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gif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6.gi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sv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9.tif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20.gi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4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6.xml"/><Relationship Id="rId4" Type="http://schemas.openxmlformats.org/officeDocument/2006/relationships/tags" Target="../tags/tag10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2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21.tif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22.tif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4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4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hyperlink" Target="https://github.com/QiangZiBro/cnn_models_comparation.pytorch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6" Type="http://schemas.openxmlformats.org/officeDocument/2006/relationships/hyperlink" Target="https://poloclub.github.io/cnn-explainer/" TargetMode="External"/><Relationship Id="rId5" Type="http://schemas.openxmlformats.org/officeDocument/2006/relationships/hyperlink" Target="https://cs230.stanford.edu/" TargetMode="External"/><Relationship Id="rId4" Type="http://schemas.openxmlformats.org/officeDocument/2006/relationships/hyperlink" Target="http://cs231n.stanford.edu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6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8.xml"/><Relationship Id="rId4" Type="http://schemas.openxmlformats.org/officeDocument/2006/relationships/tags" Target="../tags/tag1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9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hyperlink" Target="https://github.com/QiangZiBro/cnn_models_comparation.pytorch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3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矩形 14"/>
          <p:cNvSpPr/>
          <p:nvPr/>
        </p:nvSpPr>
        <p:spPr>
          <a:xfrm>
            <a:off x="1112361" y="2071663"/>
            <a:ext cx="6918960" cy="6337935"/>
          </a:xfrm>
          <a:prstGeom prst="rect">
            <a:avLst/>
          </a:prstGeom>
          <a:blipFill rotWithShape="1">
            <a:blip r:embed="rId6">
              <a:alphaModFix amt="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587" name="PA-文本 Rectangle 9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78540" y="3788026"/>
            <a:ext cx="4786653" cy="202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分享人：张强</a:t>
            </a:r>
            <a:endParaRPr lang="en-US" altLang="zh-CN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8" name="PA-文本 文本框 3"/>
          <p:cNvSpPr txBox="1"/>
          <p:nvPr>
            <p:custDataLst>
              <p:tags r:id="rId3"/>
            </p:custDataLst>
          </p:nvPr>
        </p:nvSpPr>
        <p:spPr>
          <a:xfrm>
            <a:off x="677414" y="1535661"/>
            <a:ext cx="6941320" cy="1792796"/>
          </a:xfrm>
          <a:prstGeom prst="rect">
            <a:avLst/>
          </a:prstGeom>
          <a:noFill/>
        </p:spPr>
        <p:txBody>
          <a:bodyPr wrap="none" lIns="68578" tIns="34289" rIns="68578" bIns="34289" rtlCol="0">
            <a:spAutoFit/>
          </a:bodyPr>
          <a:lstStyle/>
          <a:p>
            <a:pPr algn="ctr"/>
            <a:r>
              <a:rPr lang="en-US" altLang="zh-CN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Datawhale</a:t>
            </a:r>
            <a:r>
              <a:rPr lang="zh-CN" altLang="en-US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零基础入门</a:t>
            </a:r>
            <a:r>
              <a:rPr lang="en-US" altLang="zh-CN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赛事</a:t>
            </a:r>
            <a:r>
              <a:rPr lang="en-US" altLang="zh-CN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6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街景字符编码识别 </a:t>
            </a:r>
          </a:p>
          <a:p>
            <a:pPr algn="ctr"/>
            <a:r>
              <a:rPr lang="zh-CN" altLang="en-US" sz="40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分类模型介绍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早期图像分类模型</a:t>
            </a: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285486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04D206B-4B9E-D141-88AF-683CC506B622}"/>
              </a:ext>
            </a:extLst>
          </p:cNvPr>
          <p:cNvSpPr txBox="1"/>
          <p:nvPr/>
        </p:nvSpPr>
        <p:spPr>
          <a:xfrm>
            <a:off x="227330" y="5360966"/>
            <a:ext cx="7091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800" dirty="0">
                <a:solidFill>
                  <a:schemeClr val="bg1">
                    <a:lumMod val="50000"/>
                  </a:schemeClr>
                </a:solidFill>
              </a:rPr>
              <a:t>http://cs231n.stanford.edu/slides/2019/cs231n_2019_lecture02.pdf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D81AEE1-76AA-6F46-B1DB-68981EEA6ECE}"/>
              </a:ext>
            </a:extLst>
          </p:cNvPr>
          <p:cNvSpPr txBox="1"/>
          <p:nvPr/>
        </p:nvSpPr>
        <p:spPr>
          <a:xfrm>
            <a:off x="605944" y="1487827"/>
            <a:ext cx="50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参数方法：多层感知机 （</a:t>
            </a:r>
            <a:r>
              <a:rPr kumimoji="1" lang="en-US" altLang="zh-CN" dirty="0"/>
              <a:t>MLP</a:t>
            </a:r>
            <a:r>
              <a:rPr kumimoji="1" lang="zh-CN" altLang="en-US" dirty="0"/>
              <a:t>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3B2B9CA-FD5A-E840-B405-F34ACBA08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651" y="322344"/>
            <a:ext cx="4765083" cy="2463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2845C1B8-601A-8045-8294-026A0337FDB0}"/>
                  </a:ext>
                </a:extLst>
              </p:cNvPr>
              <p:cNvSpPr txBox="1"/>
              <p:nvPr/>
            </p:nvSpPr>
            <p:spPr>
              <a:xfrm>
                <a:off x="605944" y="1984082"/>
                <a:ext cx="3805084" cy="1464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i="1" dirty="0">
                    <a:latin typeface="Cambria Math" panose="02040503050406030204" pitchFamily="18" charset="0"/>
                  </a:rPr>
                  <a:t>输入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32x32x3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的图片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i="1">
                          <a:latin typeface="Cambria Math" panose="02040503050406030204" pitchFamily="18" charset="0"/>
                        </a:rPr>
                        <m:t>3072 × 4096 + 4096 × 4096 + 4096 × 10 = 29401088≈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三千万</m:t>
                      </m:r>
                    </m:oMath>
                  </m:oMathPara>
                </a14:m>
                <a:endParaRPr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845C1B8-601A-8045-8294-026A0337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4" y="1984082"/>
                <a:ext cx="3805084" cy="1464632"/>
              </a:xfrm>
              <a:prstGeom prst="rect">
                <a:avLst/>
              </a:prstGeom>
              <a:blipFill>
                <a:blip r:embed="rId7"/>
                <a:stretch>
                  <a:fillRect l="-1672" t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B845A824-1458-9049-8981-CA81DE0668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69" y="3060058"/>
            <a:ext cx="4765083" cy="23373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CE8084A-C3E8-B84A-BC15-36CB93F4C490}"/>
              </a:ext>
            </a:extLst>
          </p:cNvPr>
          <p:cNvSpPr txBox="1"/>
          <p:nvPr/>
        </p:nvSpPr>
        <p:spPr>
          <a:xfrm>
            <a:off x="605944" y="3448714"/>
            <a:ext cx="20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通过</a:t>
            </a:r>
            <a:r>
              <a:rPr kumimoji="1" lang="en-US" altLang="zh-CN" dirty="0"/>
              <a:t>BP</a:t>
            </a:r>
            <a:r>
              <a:rPr kumimoji="1" lang="zh-CN" altLang="en-US" dirty="0"/>
              <a:t>进行训练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880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早期图像分类模型</a:t>
            </a: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285486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04D206B-4B9E-D141-88AF-683CC506B622}"/>
              </a:ext>
            </a:extLst>
          </p:cNvPr>
          <p:cNvSpPr txBox="1"/>
          <p:nvPr/>
        </p:nvSpPr>
        <p:spPr>
          <a:xfrm>
            <a:off x="227330" y="5360966"/>
            <a:ext cx="7091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800" dirty="0">
                <a:solidFill>
                  <a:schemeClr val="bg1">
                    <a:lumMod val="50000"/>
                  </a:schemeClr>
                </a:solidFill>
              </a:rPr>
              <a:t>http://cs231n.stanford.edu/slides/2019/cs231n_2019_lecture02.pdf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66DC748-80F1-9F45-A5EB-92302A982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1" y="2791734"/>
            <a:ext cx="7091286" cy="25174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615DD6D-23D3-5E44-96A0-42EE23E896A9}"/>
              </a:ext>
            </a:extLst>
          </p:cNvPr>
          <p:cNvSpPr txBox="1"/>
          <p:nvPr/>
        </p:nvSpPr>
        <p:spPr>
          <a:xfrm>
            <a:off x="883789" y="1160518"/>
            <a:ext cx="3187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总结：对图像分类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kNN</a:t>
            </a:r>
            <a:r>
              <a:rPr kumimoji="1" lang="zh-CN" altLang="en-US" dirty="0"/>
              <a:t>等传统机器学习方法耗时大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线性分类模型，</a:t>
            </a:r>
            <a:r>
              <a:rPr kumimoji="1" lang="en-US" altLang="zh-CN" dirty="0"/>
              <a:t>MLP</a:t>
            </a:r>
            <a:r>
              <a:rPr kumimoji="1" lang="zh-CN" altLang="en-US" dirty="0"/>
              <a:t>参数大多，不适用图像数据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2E468F2-DA53-1842-9B77-F8D6B30E84E2}"/>
              </a:ext>
            </a:extLst>
          </p:cNvPr>
          <p:cNvSpPr txBox="1"/>
          <p:nvPr/>
        </p:nvSpPr>
        <p:spPr>
          <a:xfrm>
            <a:off x="5072334" y="1272505"/>
            <a:ext cx="3057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：卷积神经网络</a:t>
            </a:r>
            <a:endParaRPr kumimoji="1" lang="en-US" altLang="zh-CN" dirty="0"/>
          </a:p>
          <a:p>
            <a:r>
              <a:rPr kumimoji="1" lang="zh-CN" altLang="en-US" dirty="0"/>
              <a:t>大大减少参数数量，提高识别准确度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7868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CNN</a:t>
            </a:r>
            <a:endParaRPr kumimoji="1" lang="zh-CN" altLang="en-US" sz="2800" b="1" dirty="0"/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2500CB8-9893-3F49-9E0C-D97C19ED9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89" y="1194170"/>
            <a:ext cx="7574346" cy="40842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56296F41-2859-7448-822E-645AC951E131}"/>
              </a:ext>
            </a:extLst>
          </p:cNvPr>
          <p:cNvSpPr txBox="1"/>
          <p:nvPr/>
        </p:nvSpPr>
        <p:spPr>
          <a:xfrm>
            <a:off x="227330" y="5360966"/>
            <a:ext cx="7091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800" dirty="0">
                <a:solidFill>
                  <a:schemeClr val="bg1">
                    <a:lumMod val="50000"/>
                  </a:schemeClr>
                </a:solidFill>
              </a:rPr>
              <a:t> https://</a:t>
            </a:r>
            <a:r>
              <a:rPr kumimoji="1" lang="en" altLang="zh-CN" sz="800" dirty="0" err="1">
                <a:solidFill>
                  <a:schemeClr val="bg1">
                    <a:lumMod val="50000"/>
                  </a:schemeClr>
                </a:solidFill>
              </a:rPr>
              <a:t>poloclub.github.io</a:t>
            </a:r>
            <a:r>
              <a:rPr kumimoji="1" lang="en" altLang="zh-CN" sz="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kumimoji="1" lang="en" altLang="zh-CN" sz="800" dirty="0" err="1">
                <a:solidFill>
                  <a:schemeClr val="bg1">
                    <a:lumMod val="50000"/>
                  </a:schemeClr>
                </a:solidFill>
              </a:rPr>
              <a:t>cnn</a:t>
            </a:r>
            <a:r>
              <a:rPr kumimoji="1" lang="en" altLang="zh-CN" sz="800" dirty="0">
                <a:solidFill>
                  <a:schemeClr val="bg1">
                    <a:lumMod val="50000"/>
                  </a:schemeClr>
                </a:solidFill>
              </a:rPr>
              <a:t>-explainer/ 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53EB52E-AD2C-3D43-9F16-1975635BD839}"/>
              </a:ext>
            </a:extLst>
          </p:cNvPr>
          <p:cNvSpPr txBox="1"/>
          <p:nvPr/>
        </p:nvSpPr>
        <p:spPr>
          <a:xfrm>
            <a:off x="3851037" y="584174"/>
            <a:ext cx="288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卷积神经网络例子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1366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/>
              <a:t>CNN</a:t>
            </a:r>
            <a:r>
              <a:rPr kumimoji="1" lang="zh-CN" altLang="en-US" sz="2800" b="1" dirty="0"/>
              <a:t>基础</a:t>
            </a: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A0448A8E-EE68-C54D-B807-2098AC9CAB53}"/>
              </a:ext>
            </a:extLst>
          </p:cNvPr>
          <p:cNvSpPr txBox="1"/>
          <p:nvPr/>
        </p:nvSpPr>
        <p:spPr>
          <a:xfrm>
            <a:off x="675782" y="974621"/>
            <a:ext cx="285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卷积操作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9A18F00-03F6-694D-90B4-2F8F7BC1774D}"/>
              </a:ext>
            </a:extLst>
          </p:cNvPr>
          <p:cNvSpPr txBox="1"/>
          <p:nvPr/>
        </p:nvSpPr>
        <p:spPr>
          <a:xfrm>
            <a:off x="4897568" y="2733375"/>
            <a:ext cx="24924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得到结果：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单张图片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单个卷积核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输出单通道图片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8A02FEBE-8A55-144B-99E8-5E4167306357}"/>
              </a:ext>
            </a:extLst>
          </p:cNvPr>
          <p:cNvSpPr txBox="1"/>
          <p:nvPr/>
        </p:nvSpPr>
        <p:spPr>
          <a:xfrm>
            <a:off x="4897568" y="1558514"/>
            <a:ext cx="2821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感受野（</a:t>
            </a:r>
            <a:r>
              <a:rPr kumimoji="1" lang="en-US" altLang="zh-CN" dirty="0"/>
              <a:t>receptive field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卷积核（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卷积      </a:t>
            </a:r>
            <a:r>
              <a:rPr kumimoji="1" lang="en-US" altLang="zh-CN" dirty="0"/>
              <a:t>(convolution)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71786F3-69C6-0540-8228-9ED8CF665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3" y="1262644"/>
            <a:ext cx="33401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351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12572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理解</a:t>
            </a:r>
            <a:r>
              <a:rPr kumimoji="1" lang="en-US" altLang="zh-CN" sz="2800" b="1" dirty="0"/>
              <a:t>CNN</a:t>
            </a:r>
            <a:endParaRPr kumimoji="1" lang="zh-CN" altLang="en-US" sz="2800" b="1" dirty="0"/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223CD028-E416-AA49-857F-D39F8BD5843F}"/>
              </a:ext>
            </a:extLst>
          </p:cNvPr>
          <p:cNvSpPr txBox="1"/>
          <p:nvPr/>
        </p:nvSpPr>
        <p:spPr>
          <a:xfrm>
            <a:off x="535225" y="1662078"/>
            <a:ext cx="19129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多输入通道卷积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1400" dirty="0"/>
              <a:t>多个输入通道的图片</a:t>
            </a:r>
            <a:endParaRPr kumimoji="1" lang="en-US" altLang="zh-CN" sz="1400" dirty="0"/>
          </a:p>
          <a:p>
            <a:r>
              <a:rPr kumimoji="1" lang="zh-CN" altLang="en-US" sz="1400" dirty="0"/>
              <a:t>对应多个卷积核</a:t>
            </a:r>
            <a:endParaRPr kumimoji="1" lang="en-US" altLang="zh-CN" sz="1400" dirty="0"/>
          </a:p>
          <a:p>
            <a:r>
              <a:rPr kumimoji="1" lang="zh-CN" altLang="en-US" sz="1400" dirty="0"/>
              <a:t>输出</a:t>
            </a:r>
            <a:r>
              <a:rPr kumimoji="1" lang="zh-CN" altLang="en-US" sz="1400" dirty="0">
                <a:solidFill>
                  <a:srgbClr val="FF0000"/>
                </a:solidFill>
              </a:rPr>
              <a:t>单通道</a:t>
            </a:r>
            <a:r>
              <a:rPr kumimoji="1" lang="zh-CN" altLang="en-US" sz="1400" dirty="0"/>
              <a:t>图片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270BC38A-F5A3-CC40-B198-AF8402FF2350}"/>
              </a:ext>
            </a:extLst>
          </p:cNvPr>
          <p:cNvSpPr txBox="1"/>
          <p:nvPr/>
        </p:nvSpPr>
        <p:spPr>
          <a:xfrm>
            <a:off x="537566" y="3411353"/>
            <a:ext cx="19129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多输出通道卷积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1400" dirty="0"/>
              <a:t>多个通道的图片</a:t>
            </a:r>
            <a:endParaRPr kumimoji="1" lang="en-US" altLang="zh-CN" sz="1400" dirty="0"/>
          </a:p>
          <a:p>
            <a:r>
              <a:rPr kumimoji="1" lang="zh-CN" altLang="en-US" sz="1400" dirty="0"/>
              <a:t>对应多</a:t>
            </a:r>
            <a:r>
              <a:rPr kumimoji="1" lang="zh-CN" altLang="en-US" sz="1400" dirty="0">
                <a:solidFill>
                  <a:srgbClr val="FF0000"/>
                </a:solidFill>
              </a:rPr>
              <a:t>组</a:t>
            </a:r>
            <a:r>
              <a:rPr kumimoji="1" lang="zh-CN" altLang="en-US" sz="1400" dirty="0"/>
              <a:t>卷积核</a:t>
            </a:r>
            <a:endParaRPr kumimoji="1" lang="en-US" altLang="zh-CN" sz="1400" dirty="0"/>
          </a:p>
          <a:p>
            <a:r>
              <a:rPr kumimoji="1" lang="zh-CN" altLang="en-US" sz="1400" dirty="0"/>
              <a:t>输出</a:t>
            </a:r>
            <a:r>
              <a:rPr kumimoji="1" lang="zh-CN" altLang="en-US" sz="1400" dirty="0">
                <a:solidFill>
                  <a:srgbClr val="FF0000"/>
                </a:solidFill>
              </a:rPr>
              <a:t>多通道</a:t>
            </a:r>
            <a:r>
              <a:rPr kumimoji="1" lang="zh-CN" altLang="en-US" sz="1400" dirty="0"/>
              <a:t>图片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6F82789-D8DC-6A4D-8A9D-7C7AEA5A8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29" y="1122015"/>
            <a:ext cx="6193429" cy="3483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113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1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理解</a:t>
            </a:r>
            <a:r>
              <a:rPr kumimoji="1" lang="en-US" altLang="zh-CN" sz="2800" b="1" dirty="0"/>
              <a:t>CNN</a:t>
            </a:r>
            <a:endParaRPr kumimoji="1" lang="zh-CN" altLang="en-US" sz="2800" b="1" dirty="0"/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6B66019-17C4-CF46-B3BE-E0734863B7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74" y="1802499"/>
            <a:ext cx="2501900" cy="2413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7A70F30-4BF2-3D45-85F3-411A5553939C}"/>
              </a:ext>
            </a:extLst>
          </p:cNvPr>
          <p:cNvSpPr txBox="1"/>
          <p:nvPr/>
        </p:nvSpPr>
        <p:spPr>
          <a:xfrm>
            <a:off x="1475262" y="1195439"/>
            <a:ext cx="3313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步长与填充</a:t>
            </a:r>
            <a:endParaRPr kumimoji="1" lang="en-US" altLang="zh-CN" dirty="0"/>
          </a:p>
          <a:p>
            <a:pPr algn="ctr"/>
            <a:r>
              <a:rPr kumimoji="1" lang="zh-CN" altLang="en-US" sz="1400" dirty="0"/>
              <a:t>（</a:t>
            </a:r>
            <a:r>
              <a:rPr kumimoji="1" lang="en-US" altLang="zh-CN" sz="1400" dirty="0"/>
              <a:t>stride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&amp;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padding</a:t>
            </a:r>
            <a:r>
              <a:rPr kumimoji="1" lang="zh-CN" altLang="en-US" sz="1400" dirty="0"/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C28DFF4-3CCF-E349-878B-ECA2D276A3F6}"/>
              </a:ext>
            </a:extLst>
          </p:cNvPr>
          <p:cNvSpPr txBox="1"/>
          <p:nvPr/>
        </p:nvSpPr>
        <p:spPr>
          <a:xfrm>
            <a:off x="2473751" y="4334000"/>
            <a:ext cx="185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stride=2</a:t>
            </a:r>
          </a:p>
          <a:p>
            <a:r>
              <a:rPr kumimoji="1" lang="en-US" altLang="zh-CN" dirty="0"/>
              <a:t>padding=1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D6F01BF6-7BFC-E349-9DA7-26AFAB2FB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89" y="2057614"/>
            <a:ext cx="3365414" cy="21076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413616EA-FEEF-1E4B-A65F-20D9372A54CD}"/>
              </a:ext>
            </a:extLst>
          </p:cNvPr>
          <p:cNvSpPr txBox="1"/>
          <p:nvPr/>
        </p:nvSpPr>
        <p:spPr>
          <a:xfrm>
            <a:off x="5145538" y="1293420"/>
            <a:ext cx="3064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endParaRPr kumimoji="1" lang="en-US" altLang="zh-CN" dirty="0"/>
          </a:p>
          <a:p>
            <a:pPr algn="ctr"/>
            <a:r>
              <a:rPr kumimoji="1" lang="en-US" altLang="zh-CN" sz="1400" dirty="0"/>
              <a:t>(pooling layer)</a:t>
            </a:r>
            <a:endParaRPr kumimoji="1"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5624C68A-8D42-D54C-BA36-9E5FB52EF88D}"/>
              </a:ext>
            </a:extLst>
          </p:cNvPr>
          <p:cNvSpPr txBox="1"/>
          <p:nvPr/>
        </p:nvSpPr>
        <p:spPr>
          <a:xfrm>
            <a:off x="6036665" y="4296733"/>
            <a:ext cx="22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stride=1</a:t>
            </a:r>
            <a:endParaRPr kumimoji="1" lang="zh-CN" altLang="en-US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xmlns="" id="{ED079ED9-2F10-354D-8AD8-2A0A8191B5E4}"/>
              </a:ext>
            </a:extLst>
          </p:cNvPr>
          <p:cNvCxnSpPr/>
          <p:nvPr/>
        </p:nvCxnSpPr>
        <p:spPr>
          <a:xfrm>
            <a:off x="4654174" y="817123"/>
            <a:ext cx="0" cy="440663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6128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55880" y="112572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理解</a:t>
            </a:r>
            <a:r>
              <a:rPr kumimoji="1" lang="en-US" altLang="zh-CN" sz="2800" b="1" dirty="0"/>
              <a:t>CNN</a:t>
            </a:r>
            <a:endParaRPr kumimoji="1" lang="zh-CN" altLang="en-US" sz="2800" b="1" dirty="0"/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xmlns="" id="{A7B52298-9B00-3F42-8B50-15DC3F57AC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7566" y="1778520"/>
            <a:ext cx="3466680" cy="34666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E324640-3B8C-0448-989C-D46DC71BDA79}"/>
              </a:ext>
            </a:extLst>
          </p:cNvPr>
          <p:cNvSpPr txBox="1"/>
          <p:nvPr/>
        </p:nvSpPr>
        <p:spPr>
          <a:xfrm>
            <a:off x="635589" y="1077978"/>
            <a:ext cx="290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激活函数</a:t>
            </a:r>
            <a:r>
              <a:rPr kumimoji="1" lang="en-US" altLang="zh-CN" dirty="0"/>
              <a:t>——</a:t>
            </a:r>
            <a:r>
              <a:rPr kumimoji="1" lang="en-US" altLang="zh-CN" dirty="0" err="1"/>
              <a:t>Relu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AEE7BD9B-2177-4F4C-916B-466BA5A0D0B9}"/>
                  </a:ext>
                </a:extLst>
              </p:cNvPr>
              <p:cNvSpPr txBox="1"/>
              <p:nvPr/>
            </p:nvSpPr>
            <p:spPr>
              <a:xfrm>
                <a:off x="3679429" y="1201089"/>
                <a:ext cx="34817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?</a:t>
                </a:r>
              </a:p>
              <a:p>
                <a:pPr algn="ctr"/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=? 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EE7BD9B-2177-4F4C-916B-466BA5A0D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429" y="1201089"/>
                <a:ext cx="3481775" cy="923330"/>
              </a:xfrm>
              <a:prstGeom prst="rect">
                <a:avLst/>
              </a:prstGeom>
              <a:blipFill>
                <a:blip r:embed="rId8"/>
                <a:stretch>
                  <a:fillRect t="-2740" b="-5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53F30956-9F6A-6D45-B5C8-717DE84D1DEB}"/>
              </a:ext>
            </a:extLst>
          </p:cNvPr>
          <p:cNvSpPr txBox="1"/>
          <p:nvPr/>
        </p:nvSpPr>
        <p:spPr>
          <a:xfrm>
            <a:off x="4521107" y="2459770"/>
            <a:ext cx="264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目的：引入非线性因素，让网络的可表达性更强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2908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理解</a:t>
            </a:r>
            <a:r>
              <a:rPr kumimoji="1" lang="en-US" altLang="zh-CN" sz="2800" b="1" dirty="0"/>
              <a:t>CNN</a:t>
            </a:r>
            <a:endParaRPr kumimoji="1" lang="zh-CN" altLang="en-US" sz="2800" b="1" dirty="0"/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B409A221-E835-2F48-BBB6-B531A798B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89" y="1487826"/>
            <a:ext cx="5863964" cy="34157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D4EF9F7-D8F6-8746-90F8-CD65C140E90D}"/>
              </a:ext>
            </a:extLst>
          </p:cNvPr>
          <p:cNvSpPr/>
          <p:nvPr/>
        </p:nvSpPr>
        <p:spPr>
          <a:xfrm>
            <a:off x="4340888" y="1416818"/>
            <a:ext cx="2753248" cy="371789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1D6D86B1-D268-CA47-9EEA-6D068808B402}"/>
              </a:ext>
            </a:extLst>
          </p:cNvPr>
          <p:cNvSpPr txBox="1"/>
          <p:nvPr/>
        </p:nvSpPr>
        <p:spPr>
          <a:xfrm>
            <a:off x="5014127" y="1001029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全连接层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068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理解</a:t>
            </a:r>
            <a:r>
              <a:rPr kumimoji="1" lang="en-US" altLang="zh-CN" sz="2800" b="1" dirty="0"/>
              <a:t>CNN</a:t>
            </a:r>
            <a:endParaRPr kumimoji="1" lang="zh-CN" altLang="en-US" sz="2800" b="1" dirty="0"/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C2E3D0C-6351-A148-8728-025B70B2A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60" y="1401670"/>
            <a:ext cx="7220152" cy="39187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E8C98952-5C5A-0D41-8AE0-19A9161CF236}"/>
              </a:ext>
            </a:extLst>
          </p:cNvPr>
          <p:cNvSpPr txBox="1"/>
          <p:nvPr/>
        </p:nvSpPr>
        <p:spPr>
          <a:xfrm>
            <a:off x="702383" y="1013861"/>
            <a:ext cx="3735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/>
              <a:t>Softmax</a:t>
            </a:r>
            <a:r>
              <a:rPr kumimoji="1" lang="zh-CN" altLang="en-US" sz="1600" dirty="0"/>
              <a:t>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4BC2D43D-F1ED-D94D-A5F3-39CC81D159CF}"/>
              </a:ext>
            </a:extLst>
          </p:cNvPr>
          <p:cNvSpPr txBox="1"/>
          <p:nvPr/>
        </p:nvSpPr>
        <p:spPr>
          <a:xfrm>
            <a:off x="3696510" y="926433"/>
            <a:ext cx="293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任意数字</a:t>
            </a:r>
            <a:r>
              <a:rPr kumimoji="1" lang="en-US" altLang="zh-CN" dirty="0">
                <a:sym typeface="Wingdings" pitchFamily="2" charset="2"/>
              </a:rPr>
              <a:t>0~1</a:t>
            </a:r>
            <a:r>
              <a:rPr kumimoji="1" lang="zh-CN" altLang="en-US" dirty="0">
                <a:sym typeface="Wingdings" pitchFamily="2" charset="2"/>
              </a:rPr>
              <a:t>间的概率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3581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27" name="PA-装饰 矩形 7"/>
          <p:cNvSpPr/>
          <p:nvPr>
            <p:custDataLst>
              <p:tags r:id="rId3"/>
            </p:custDataLst>
          </p:nvPr>
        </p:nvSpPr>
        <p:spPr>
          <a:xfrm>
            <a:off x="2091870" y="2013097"/>
            <a:ext cx="5072114" cy="1477257"/>
          </a:xfrm>
          <a:prstGeom prst="rect">
            <a:avLst/>
          </a:prstGeom>
          <a:noFill/>
          <a:ln w="28575">
            <a:solidFill>
              <a:srgbClr val="13192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28" name="PA-装饰 矩形 1"/>
          <p:cNvSpPr/>
          <p:nvPr>
            <p:custDataLst>
              <p:tags r:id="rId4"/>
            </p:custDataLst>
          </p:nvPr>
        </p:nvSpPr>
        <p:spPr>
          <a:xfrm>
            <a:off x="2300910" y="2200646"/>
            <a:ext cx="4713629" cy="1102850"/>
          </a:xfrm>
          <a:prstGeom prst="rect">
            <a:avLst/>
          </a:prstGeom>
          <a:solidFill>
            <a:schemeClr val="bg1"/>
          </a:solidFill>
          <a:ln w="28575">
            <a:solidFill>
              <a:srgbClr val="131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29" name="PA-文本 AutoShape 3"/>
          <p:cNvSpPr>
            <a:spLocks noChangeAspect="1" noChangeArrowheads="1" noTextEdit="1"/>
          </p:cNvSpPr>
          <p:nvPr>
            <p:custDataLst>
              <p:tags r:id="rId5"/>
            </p:custDataLst>
          </p:nvPr>
        </p:nvSpPr>
        <p:spPr bwMode="auto">
          <a:xfrm>
            <a:off x="2427197" y="2524599"/>
            <a:ext cx="4401461" cy="701834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algn="ctr">
              <a:lnSpc>
                <a:spcPct val="90000"/>
              </a:lnSpc>
            </a:pPr>
            <a:r>
              <a:rPr lang="en-US" altLang="zh-CN" sz="2700" b="1" spc="140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Part 2 </a:t>
            </a:r>
            <a:r>
              <a:rPr lang="zh-CN" altLang="en-US" sz="2700" b="1" spc="140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案例学习</a:t>
            </a:r>
            <a:endParaRPr lang="en-US" altLang="zh-CN" sz="2700" b="1" spc="140" dirty="0">
              <a:solidFill>
                <a:srgbClr val="1319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8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005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矩形 14"/>
          <p:cNvSpPr/>
          <p:nvPr/>
        </p:nvSpPr>
        <p:spPr>
          <a:xfrm>
            <a:off x="404336" y="1282993"/>
            <a:ext cx="3985260" cy="3651409"/>
          </a:xfrm>
          <a:prstGeom prst="rect">
            <a:avLst/>
          </a:prstGeom>
          <a:blipFill rotWithShape="1">
            <a:blip r:embed="rId7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09" name="PA-装饰 矩形 1"/>
          <p:cNvSpPr/>
          <p:nvPr>
            <p:custDataLst>
              <p:tags r:id="rId2"/>
            </p:custDataLst>
          </p:nvPr>
        </p:nvSpPr>
        <p:spPr>
          <a:xfrm>
            <a:off x="4839335" y="738505"/>
            <a:ext cx="3794125" cy="45370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9" rIns="68578" bIns="34289" rtlCol="0" anchor="ctr"/>
          <a:lstStyle/>
          <a:p>
            <a:pPr algn="ctr"/>
            <a:endParaRPr lang="zh-CN" altLang="en-US" sz="1350"/>
          </a:p>
        </p:txBody>
      </p:sp>
      <p:sp>
        <p:nvSpPr>
          <p:cNvPr id="1048610" name="PA-文本 Rectangle 9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986753" y="2347657"/>
            <a:ext cx="3499288" cy="15784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lvl="0">
              <a:lnSpc>
                <a:spcPct val="200000"/>
              </a:lnSpc>
            </a:pPr>
            <a:r>
              <a:rPr lang="en-US" altLang="zh-CN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图像分类基础概念</a:t>
            </a:r>
          </a:p>
          <a:p>
            <a:pPr lvl="0">
              <a:lnSpc>
                <a:spcPct val="200000"/>
              </a:lnSpc>
            </a:pPr>
            <a:r>
              <a:rPr lang="en-US" altLang="zh-CN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r>
              <a: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案例学习</a:t>
            </a:r>
            <a:endParaRPr lang="en-US" altLang="zh-CN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en-US" altLang="zh-CN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611" name="装饰 PA-任意多边形 1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63641" y="1012347"/>
            <a:ext cx="985882" cy="622213"/>
          </a:xfrm>
          <a:custGeom>
            <a:avLst/>
            <a:gdLst/>
            <a:ahLst/>
            <a:cxnLst/>
            <a:rect l="l" t="t" r="r" b="b"/>
            <a:pathLst>
              <a:path w="1314510" h="829619">
                <a:moveTo>
                  <a:pt x="241269" y="704548"/>
                </a:moveTo>
                <a:cubicBezTo>
                  <a:pt x="227456" y="704548"/>
                  <a:pt x="216552" y="709278"/>
                  <a:pt x="208557" y="718737"/>
                </a:cubicBezTo>
                <a:cubicBezTo>
                  <a:pt x="200562" y="728197"/>
                  <a:pt x="196565" y="741173"/>
                  <a:pt x="196565" y="757665"/>
                </a:cubicBezTo>
                <a:cubicBezTo>
                  <a:pt x="196565" y="773655"/>
                  <a:pt x="200604" y="786254"/>
                  <a:pt x="208683" y="795463"/>
                </a:cubicBezTo>
                <a:cubicBezTo>
                  <a:pt x="216761" y="804672"/>
                  <a:pt x="227623" y="809276"/>
                  <a:pt x="241269" y="809276"/>
                </a:cubicBezTo>
                <a:cubicBezTo>
                  <a:pt x="255333" y="809276"/>
                  <a:pt x="266049" y="804776"/>
                  <a:pt x="273416" y="795777"/>
                </a:cubicBezTo>
                <a:cubicBezTo>
                  <a:pt x="280783" y="786777"/>
                  <a:pt x="284467" y="773864"/>
                  <a:pt x="284467" y="757037"/>
                </a:cubicBezTo>
                <a:cubicBezTo>
                  <a:pt x="284467" y="740127"/>
                  <a:pt x="280783" y="727151"/>
                  <a:pt x="273416" y="718110"/>
                </a:cubicBezTo>
                <a:cubicBezTo>
                  <a:pt x="266049" y="709068"/>
                  <a:pt x="255333" y="704548"/>
                  <a:pt x="241269" y="704548"/>
                </a:cubicBezTo>
                <a:close/>
                <a:moveTo>
                  <a:pt x="769018" y="704045"/>
                </a:moveTo>
                <a:cubicBezTo>
                  <a:pt x="759223" y="704045"/>
                  <a:pt x="750747" y="707687"/>
                  <a:pt x="743589" y="714970"/>
                </a:cubicBezTo>
                <a:cubicBezTo>
                  <a:pt x="736432" y="722253"/>
                  <a:pt x="731932" y="731755"/>
                  <a:pt x="730090" y="743475"/>
                </a:cubicBezTo>
                <a:lnTo>
                  <a:pt x="802672" y="743475"/>
                </a:lnTo>
                <a:cubicBezTo>
                  <a:pt x="802588" y="730918"/>
                  <a:pt x="799616" y="721207"/>
                  <a:pt x="793756" y="714342"/>
                </a:cubicBezTo>
                <a:cubicBezTo>
                  <a:pt x="787896" y="707478"/>
                  <a:pt x="779650" y="704045"/>
                  <a:pt x="769018" y="704045"/>
                </a:cubicBezTo>
                <a:close/>
                <a:moveTo>
                  <a:pt x="1274955" y="684205"/>
                </a:moveTo>
                <a:cubicBezTo>
                  <a:pt x="1286759" y="684205"/>
                  <a:pt x="1297725" y="686256"/>
                  <a:pt x="1307855" y="690358"/>
                </a:cubicBezTo>
                <a:lnTo>
                  <a:pt x="1307855" y="714091"/>
                </a:lnTo>
                <a:cubicBezTo>
                  <a:pt x="1297474" y="707394"/>
                  <a:pt x="1285712" y="704045"/>
                  <a:pt x="1272569" y="704045"/>
                </a:cubicBezTo>
                <a:cubicBezTo>
                  <a:pt x="1264700" y="704045"/>
                  <a:pt x="1258295" y="705761"/>
                  <a:pt x="1253356" y="709194"/>
                </a:cubicBezTo>
                <a:cubicBezTo>
                  <a:pt x="1248417" y="712626"/>
                  <a:pt x="1245947" y="717147"/>
                  <a:pt x="1245947" y="722756"/>
                </a:cubicBezTo>
                <a:cubicBezTo>
                  <a:pt x="1245947" y="728281"/>
                  <a:pt x="1247726" y="732592"/>
                  <a:pt x="1251284" y="735690"/>
                </a:cubicBezTo>
                <a:cubicBezTo>
                  <a:pt x="1254842" y="738787"/>
                  <a:pt x="1262732" y="742764"/>
                  <a:pt x="1274955" y="747619"/>
                </a:cubicBezTo>
                <a:cubicBezTo>
                  <a:pt x="1290442" y="753396"/>
                  <a:pt x="1300907" y="759381"/>
                  <a:pt x="1306348" y="765576"/>
                </a:cubicBezTo>
                <a:cubicBezTo>
                  <a:pt x="1311790" y="771771"/>
                  <a:pt x="1314510" y="779431"/>
                  <a:pt x="1314510" y="788556"/>
                </a:cubicBezTo>
                <a:cubicBezTo>
                  <a:pt x="1314510" y="801281"/>
                  <a:pt x="1309299" y="811306"/>
                  <a:pt x="1298876" y="818631"/>
                </a:cubicBezTo>
                <a:cubicBezTo>
                  <a:pt x="1288454" y="825956"/>
                  <a:pt x="1274955" y="829619"/>
                  <a:pt x="1258379" y="829619"/>
                </a:cubicBezTo>
                <a:cubicBezTo>
                  <a:pt x="1243980" y="829619"/>
                  <a:pt x="1231422" y="826898"/>
                  <a:pt x="1220707" y="821457"/>
                </a:cubicBezTo>
                <a:lnTo>
                  <a:pt x="1220707" y="796342"/>
                </a:lnTo>
                <a:cubicBezTo>
                  <a:pt x="1233097" y="805300"/>
                  <a:pt x="1246450" y="809778"/>
                  <a:pt x="1260765" y="809778"/>
                </a:cubicBezTo>
                <a:cubicBezTo>
                  <a:pt x="1279936" y="809778"/>
                  <a:pt x="1289521" y="803500"/>
                  <a:pt x="1289521" y="790942"/>
                </a:cubicBezTo>
                <a:cubicBezTo>
                  <a:pt x="1289521" y="785584"/>
                  <a:pt x="1287428" y="781168"/>
                  <a:pt x="1283242" y="777694"/>
                </a:cubicBezTo>
                <a:cubicBezTo>
                  <a:pt x="1279057" y="774220"/>
                  <a:pt x="1270560" y="770097"/>
                  <a:pt x="1257751" y="765325"/>
                </a:cubicBezTo>
                <a:cubicBezTo>
                  <a:pt x="1242347" y="759130"/>
                  <a:pt x="1232343" y="752998"/>
                  <a:pt x="1227739" y="746929"/>
                </a:cubicBezTo>
                <a:cubicBezTo>
                  <a:pt x="1223135" y="740859"/>
                  <a:pt x="1220832" y="733513"/>
                  <a:pt x="1220832" y="724891"/>
                </a:cubicBezTo>
                <a:cubicBezTo>
                  <a:pt x="1220832" y="712584"/>
                  <a:pt x="1226044" y="702727"/>
                  <a:pt x="1236466" y="695318"/>
                </a:cubicBezTo>
                <a:cubicBezTo>
                  <a:pt x="1246889" y="687909"/>
                  <a:pt x="1259718" y="684205"/>
                  <a:pt x="1274955" y="684205"/>
                </a:cubicBezTo>
                <a:close/>
                <a:moveTo>
                  <a:pt x="965815" y="684205"/>
                </a:moveTo>
                <a:cubicBezTo>
                  <a:pt x="981052" y="684205"/>
                  <a:pt x="992646" y="689081"/>
                  <a:pt x="1000599" y="698834"/>
                </a:cubicBezTo>
                <a:cubicBezTo>
                  <a:pt x="1008552" y="708587"/>
                  <a:pt x="1012529" y="722798"/>
                  <a:pt x="1012529" y="741466"/>
                </a:cubicBezTo>
                <a:lnTo>
                  <a:pt x="1012529" y="826354"/>
                </a:lnTo>
                <a:lnTo>
                  <a:pt x="988042" y="826354"/>
                </a:lnTo>
                <a:lnTo>
                  <a:pt x="988042" y="747368"/>
                </a:lnTo>
                <a:cubicBezTo>
                  <a:pt x="988042" y="718821"/>
                  <a:pt x="977619" y="704548"/>
                  <a:pt x="956774" y="704548"/>
                </a:cubicBezTo>
                <a:cubicBezTo>
                  <a:pt x="945975" y="704548"/>
                  <a:pt x="937101" y="708566"/>
                  <a:pt x="930152" y="716603"/>
                </a:cubicBezTo>
                <a:cubicBezTo>
                  <a:pt x="923204" y="724639"/>
                  <a:pt x="919730" y="734811"/>
                  <a:pt x="919730" y="747117"/>
                </a:cubicBezTo>
                <a:lnTo>
                  <a:pt x="919730" y="826354"/>
                </a:lnTo>
                <a:lnTo>
                  <a:pt x="895117" y="826354"/>
                </a:lnTo>
                <a:lnTo>
                  <a:pt x="895117" y="687470"/>
                </a:lnTo>
                <a:lnTo>
                  <a:pt x="919730" y="687470"/>
                </a:lnTo>
                <a:lnTo>
                  <a:pt x="919730" y="710450"/>
                </a:lnTo>
                <a:lnTo>
                  <a:pt x="920232" y="710450"/>
                </a:lnTo>
                <a:cubicBezTo>
                  <a:pt x="930697" y="692953"/>
                  <a:pt x="945891" y="684205"/>
                  <a:pt x="965815" y="684205"/>
                </a:cubicBezTo>
                <a:close/>
                <a:moveTo>
                  <a:pt x="769395" y="684205"/>
                </a:moveTo>
                <a:cubicBezTo>
                  <a:pt x="787561" y="684205"/>
                  <a:pt x="801751" y="690044"/>
                  <a:pt x="811964" y="701722"/>
                </a:cubicBezTo>
                <a:cubicBezTo>
                  <a:pt x="822178" y="713401"/>
                  <a:pt x="827284" y="729746"/>
                  <a:pt x="827284" y="750759"/>
                </a:cubicBezTo>
                <a:lnTo>
                  <a:pt x="827284" y="763191"/>
                </a:lnTo>
                <a:lnTo>
                  <a:pt x="730090" y="763191"/>
                </a:lnTo>
                <a:cubicBezTo>
                  <a:pt x="730509" y="778008"/>
                  <a:pt x="734569" y="789456"/>
                  <a:pt x="742271" y="797535"/>
                </a:cubicBezTo>
                <a:cubicBezTo>
                  <a:pt x="749973" y="805613"/>
                  <a:pt x="760730" y="809653"/>
                  <a:pt x="774543" y="809653"/>
                </a:cubicBezTo>
                <a:cubicBezTo>
                  <a:pt x="790114" y="809653"/>
                  <a:pt x="804388" y="804672"/>
                  <a:pt x="817364" y="794710"/>
                </a:cubicBezTo>
                <a:lnTo>
                  <a:pt x="817364" y="816685"/>
                </a:lnTo>
                <a:cubicBezTo>
                  <a:pt x="805142" y="825308"/>
                  <a:pt x="788942" y="829619"/>
                  <a:pt x="768767" y="829619"/>
                </a:cubicBezTo>
                <a:cubicBezTo>
                  <a:pt x="748675" y="829619"/>
                  <a:pt x="732999" y="823257"/>
                  <a:pt x="721740" y="810532"/>
                </a:cubicBezTo>
                <a:cubicBezTo>
                  <a:pt x="710480" y="797807"/>
                  <a:pt x="704850" y="780143"/>
                  <a:pt x="704850" y="757540"/>
                </a:cubicBezTo>
                <a:cubicBezTo>
                  <a:pt x="704850" y="736276"/>
                  <a:pt x="711024" y="718737"/>
                  <a:pt x="723372" y="704924"/>
                </a:cubicBezTo>
                <a:cubicBezTo>
                  <a:pt x="735720" y="691111"/>
                  <a:pt x="751061" y="684205"/>
                  <a:pt x="769395" y="684205"/>
                </a:cubicBezTo>
                <a:close/>
                <a:moveTo>
                  <a:pt x="451465" y="684205"/>
                </a:moveTo>
                <a:cubicBezTo>
                  <a:pt x="466702" y="684205"/>
                  <a:pt x="478296" y="689081"/>
                  <a:pt x="486249" y="698834"/>
                </a:cubicBezTo>
                <a:cubicBezTo>
                  <a:pt x="494202" y="708587"/>
                  <a:pt x="498179" y="722798"/>
                  <a:pt x="498179" y="741466"/>
                </a:cubicBezTo>
                <a:lnTo>
                  <a:pt x="498179" y="826354"/>
                </a:lnTo>
                <a:lnTo>
                  <a:pt x="473692" y="826354"/>
                </a:lnTo>
                <a:lnTo>
                  <a:pt x="473692" y="747368"/>
                </a:lnTo>
                <a:cubicBezTo>
                  <a:pt x="473692" y="718821"/>
                  <a:pt x="463269" y="704548"/>
                  <a:pt x="442424" y="704548"/>
                </a:cubicBezTo>
                <a:cubicBezTo>
                  <a:pt x="431625" y="704548"/>
                  <a:pt x="422751" y="708566"/>
                  <a:pt x="415802" y="716603"/>
                </a:cubicBezTo>
                <a:cubicBezTo>
                  <a:pt x="408854" y="724639"/>
                  <a:pt x="405380" y="734811"/>
                  <a:pt x="405380" y="747117"/>
                </a:cubicBezTo>
                <a:lnTo>
                  <a:pt x="405380" y="826354"/>
                </a:lnTo>
                <a:lnTo>
                  <a:pt x="380768" y="826354"/>
                </a:lnTo>
                <a:lnTo>
                  <a:pt x="380768" y="687470"/>
                </a:lnTo>
                <a:lnTo>
                  <a:pt x="405380" y="687470"/>
                </a:lnTo>
                <a:lnTo>
                  <a:pt x="405380" y="710450"/>
                </a:lnTo>
                <a:lnTo>
                  <a:pt x="405882" y="710450"/>
                </a:lnTo>
                <a:cubicBezTo>
                  <a:pt x="416347" y="692953"/>
                  <a:pt x="431541" y="684205"/>
                  <a:pt x="451465" y="684205"/>
                </a:cubicBezTo>
                <a:close/>
                <a:moveTo>
                  <a:pt x="242776" y="684205"/>
                </a:moveTo>
                <a:cubicBezTo>
                  <a:pt x="263621" y="684205"/>
                  <a:pt x="279967" y="690588"/>
                  <a:pt x="291813" y="703355"/>
                </a:cubicBezTo>
                <a:cubicBezTo>
                  <a:pt x="303658" y="716121"/>
                  <a:pt x="309581" y="733764"/>
                  <a:pt x="309581" y="756284"/>
                </a:cubicBezTo>
                <a:cubicBezTo>
                  <a:pt x="309581" y="778217"/>
                  <a:pt x="303261" y="795923"/>
                  <a:pt x="290620" y="809402"/>
                </a:cubicBezTo>
                <a:cubicBezTo>
                  <a:pt x="277979" y="822880"/>
                  <a:pt x="261026" y="829619"/>
                  <a:pt x="239762" y="829619"/>
                </a:cubicBezTo>
                <a:cubicBezTo>
                  <a:pt x="219001" y="829619"/>
                  <a:pt x="202425" y="823089"/>
                  <a:pt x="190035" y="810030"/>
                </a:cubicBezTo>
                <a:cubicBezTo>
                  <a:pt x="177645" y="796970"/>
                  <a:pt x="171450" y="779766"/>
                  <a:pt x="171450" y="758419"/>
                </a:cubicBezTo>
                <a:cubicBezTo>
                  <a:pt x="171450" y="735481"/>
                  <a:pt x="177854" y="717377"/>
                  <a:pt x="190663" y="704108"/>
                </a:cubicBezTo>
                <a:cubicBezTo>
                  <a:pt x="203471" y="690839"/>
                  <a:pt x="220843" y="684205"/>
                  <a:pt x="242776" y="684205"/>
                </a:cubicBezTo>
                <a:close/>
                <a:moveTo>
                  <a:pt x="72707" y="684205"/>
                </a:moveTo>
                <a:cubicBezTo>
                  <a:pt x="85432" y="684205"/>
                  <a:pt x="96315" y="686465"/>
                  <a:pt x="105357" y="690986"/>
                </a:cubicBezTo>
                <a:lnTo>
                  <a:pt x="105357" y="715347"/>
                </a:lnTo>
                <a:cubicBezTo>
                  <a:pt x="95562" y="708147"/>
                  <a:pt x="84679" y="704548"/>
                  <a:pt x="72707" y="704548"/>
                </a:cubicBezTo>
                <a:cubicBezTo>
                  <a:pt x="58643" y="704548"/>
                  <a:pt x="47195" y="709424"/>
                  <a:pt x="38363" y="719177"/>
                </a:cubicBezTo>
                <a:cubicBezTo>
                  <a:pt x="29531" y="728930"/>
                  <a:pt x="25115" y="741927"/>
                  <a:pt x="25115" y="758168"/>
                </a:cubicBezTo>
                <a:cubicBezTo>
                  <a:pt x="25115" y="774157"/>
                  <a:pt x="29280" y="786673"/>
                  <a:pt x="37610" y="795714"/>
                </a:cubicBezTo>
                <a:cubicBezTo>
                  <a:pt x="45939" y="804755"/>
                  <a:pt x="57178" y="809276"/>
                  <a:pt x="71326" y="809276"/>
                </a:cubicBezTo>
                <a:cubicBezTo>
                  <a:pt x="83297" y="809276"/>
                  <a:pt x="94599" y="805341"/>
                  <a:pt x="105231" y="797472"/>
                </a:cubicBezTo>
                <a:lnTo>
                  <a:pt x="105231" y="820075"/>
                </a:lnTo>
                <a:cubicBezTo>
                  <a:pt x="94599" y="826438"/>
                  <a:pt x="81791" y="829619"/>
                  <a:pt x="66805" y="829619"/>
                </a:cubicBezTo>
                <a:cubicBezTo>
                  <a:pt x="46714" y="829619"/>
                  <a:pt x="30556" y="823173"/>
                  <a:pt x="18334" y="810281"/>
                </a:cubicBezTo>
                <a:cubicBezTo>
                  <a:pt x="6111" y="797388"/>
                  <a:pt x="0" y="780687"/>
                  <a:pt x="0" y="760177"/>
                </a:cubicBezTo>
                <a:cubicBezTo>
                  <a:pt x="0" y="737406"/>
                  <a:pt x="6593" y="719051"/>
                  <a:pt x="19778" y="705113"/>
                </a:cubicBezTo>
                <a:cubicBezTo>
                  <a:pt x="32963" y="691174"/>
                  <a:pt x="50606" y="684205"/>
                  <a:pt x="72707" y="684205"/>
                </a:cubicBezTo>
                <a:close/>
                <a:moveTo>
                  <a:pt x="1127289" y="646281"/>
                </a:moveTo>
                <a:lnTo>
                  <a:pt x="1127289" y="687470"/>
                </a:lnTo>
                <a:lnTo>
                  <a:pt x="1161822" y="687470"/>
                </a:lnTo>
                <a:lnTo>
                  <a:pt x="1161822" y="707812"/>
                </a:lnTo>
                <a:lnTo>
                  <a:pt x="1127289" y="707812"/>
                </a:lnTo>
                <a:lnTo>
                  <a:pt x="1127289" y="783659"/>
                </a:lnTo>
                <a:cubicBezTo>
                  <a:pt x="1127289" y="792784"/>
                  <a:pt x="1128838" y="799314"/>
                  <a:pt x="1131936" y="803249"/>
                </a:cubicBezTo>
                <a:cubicBezTo>
                  <a:pt x="1135033" y="807183"/>
                  <a:pt x="1140182" y="809150"/>
                  <a:pt x="1147381" y="809150"/>
                </a:cubicBezTo>
                <a:cubicBezTo>
                  <a:pt x="1152906" y="809150"/>
                  <a:pt x="1157720" y="807602"/>
                  <a:pt x="1161822" y="804504"/>
                </a:cubicBezTo>
                <a:lnTo>
                  <a:pt x="1161822" y="824973"/>
                </a:lnTo>
                <a:cubicBezTo>
                  <a:pt x="1156464" y="827903"/>
                  <a:pt x="1149223" y="829368"/>
                  <a:pt x="1140098" y="829368"/>
                </a:cubicBezTo>
                <a:cubicBezTo>
                  <a:pt x="1115234" y="829368"/>
                  <a:pt x="1102802" y="815597"/>
                  <a:pt x="1102802" y="788054"/>
                </a:cubicBezTo>
                <a:lnTo>
                  <a:pt x="1102802" y="707812"/>
                </a:lnTo>
                <a:lnTo>
                  <a:pt x="1078943" y="707812"/>
                </a:lnTo>
                <a:lnTo>
                  <a:pt x="1078943" y="687470"/>
                </a:lnTo>
                <a:lnTo>
                  <a:pt x="1102802" y="687470"/>
                </a:lnTo>
                <a:lnTo>
                  <a:pt x="1102802" y="654067"/>
                </a:lnTo>
                <a:close/>
                <a:moveTo>
                  <a:pt x="612939" y="646281"/>
                </a:moveTo>
                <a:lnTo>
                  <a:pt x="612939" y="687470"/>
                </a:lnTo>
                <a:lnTo>
                  <a:pt x="647472" y="687470"/>
                </a:lnTo>
                <a:lnTo>
                  <a:pt x="647472" y="707812"/>
                </a:lnTo>
                <a:lnTo>
                  <a:pt x="612939" y="707812"/>
                </a:lnTo>
                <a:lnTo>
                  <a:pt x="612939" y="783659"/>
                </a:lnTo>
                <a:cubicBezTo>
                  <a:pt x="612939" y="792784"/>
                  <a:pt x="614488" y="799314"/>
                  <a:pt x="617586" y="803249"/>
                </a:cubicBezTo>
                <a:cubicBezTo>
                  <a:pt x="620683" y="807183"/>
                  <a:pt x="625832" y="809150"/>
                  <a:pt x="633031" y="809150"/>
                </a:cubicBezTo>
                <a:cubicBezTo>
                  <a:pt x="638556" y="809150"/>
                  <a:pt x="643370" y="807602"/>
                  <a:pt x="647472" y="804504"/>
                </a:cubicBezTo>
                <a:lnTo>
                  <a:pt x="647472" y="824973"/>
                </a:lnTo>
                <a:cubicBezTo>
                  <a:pt x="642114" y="827903"/>
                  <a:pt x="634873" y="829368"/>
                  <a:pt x="625748" y="829368"/>
                </a:cubicBezTo>
                <a:cubicBezTo>
                  <a:pt x="600884" y="829368"/>
                  <a:pt x="588452" y="815597"/>
                  <a:pt x="588452" y="788054"/>
                </a:cubicBezTo>
                <a:lnTo>
                  <a:pt x="588452" y="707812"/>
                </a:lnTo>
                <a:lnTo>
                  <a:pt x="564593" y="707812"/>
                </a:lnTo>
                <a:lnTo>
                  <a:pt x="564593" y="687470"/>
                </a:lnTo>
                <a:lnTo>
                  <a:pt x="588452" y="687470"/>
                </a:lnTo>
                <a:lnTo>
                  <a:pt x="588452" y="654067"/>
                </a:lnTo>
                <a:close/>
                <a:moveTo>
                  <a:pt x="215731" y="345197"/>
                </a:moveTo>
                <a:lnTo>
                  <a:pt x="215731" y="408859"/>
                </a:lnTo>
                <a:lnTo>
                  <a:pt x="492328" y="408859"/>
                </a:lnTo>
                <a:lnTo>
                  <a:pt x="492328" y="345197"/>
                </a:lnTo>
                <a:close/>
                <a:moveTo>
                  <a:pt x="993070" y="262877"/>
                </a:moveTo>
                <a:lnTo>
                  <a:pt x="993070" y="285378"/>
                </a:lnTo>
                <a:cubicBezTo>
                  <a:pt x="1006973" y="305135"/>
                  <a:pt x="1022888" y="322879"/>
                  <a:pt x="1040816" y="338612"/>
                </a:cubicBezTo>
                <a:cubicBezTo>
                  <a:pt x="1071548" y="317391"/>
                  <a:pt x="1102282" y="292146"/>
                  <a:pt x="1133014" y="262877"/>
                </a:cubicBezTo>
                <a:close/>
                <a:moveTo>
                  <a:pt x="782878" y="262877"/>
                </a:moveTo>
                <a:cubicBezTo>
                  <a:pt x="805196" y="279341"/>
                  <a:pt x="829526" y="298366"/>
                  <a:pt x="855869" y="319952"/>
                </a:cubicBezTo>
                <a:lnTo>
                  <a:pt x="810867" y="368796"/>
                </a:lnTo>
                <a:cubicBezTo>
                  <a:pt x="848551" y="351234"/>
                  <a:pt x="884223" y="333307"/>
                  <a:pt x="917883" y="315013"/>
                </a:cubicBezTo>
                <a:lnTo>
                  <a:pt x="917883" y="262877"/>
                </a:lnTo>
                <a:close/>
                <a:moveTo>
                  <a:pt x="215731" y="214582"/>
                </a:moveTo>
                <a:lnTo>
                  <a:pt x="215731" y="274951"/>
                </a:lnTo>
                <a:lnTo>
                  <a:pt x="492328" y="274951"/>
                </a:lnTo>
                <a:lnTo>
                  <a:pt x="492328" y="214582"/>
                </a:lnTo>
                <a:close/>
                <a:moveTo>
                  <a:pt x="215731" y="83967"/>
                </a:moveTo>
                <a:lnTo>
                  <a:pt x="215731" y="144335"/>
                </a:lnTo>
                <a:lnTo>
                  <a:pt x="492328" y="144335"/>
                </a:lnTo>
                <a:lnTo>
                  <a:pt x="492328" y="83967"/>
                </a:lnTo>
                <a:close/>
                <a:moveTo>
                  <a:pt x="137801" y="11525"/>
                </a:moveTo>
                <a:lnTo>
                  <a:pt x="570258" y="11525"/>
                </a:lnTo>
                <a:lnTo>
                  <a:pt x="570258" y="518619"/>
                </a:lnTo>
                <a:lnTo>
                  <a:pt x="492328" y="518619"/>
                </a:lnTo>
                <a:lnTo>
                  <a:pt x="492328" y="481301"/>
                </a:lnTo>
                <a:lnTo>
                  <a:pt x="215731" y="481301"/>
                </a:lnTo>
                <a:lnTo>
                  <a:pt x="215731" y="518619"/>
                </a:lnTo>
                <a:lnTo>
                  <a:pt x="137801" y="518619"/>
                </a:lnTo>
                <a:close/>
                <a:moveTo>
                  <a:pt x="729095" y="0"/>
                </a:moveTo>
                <a:lnTo>
                  <a:pt x="1149479" y="0"/>
                </a:lnTo>
                <a:lnTo>
                  <a:pt x="1149479" y="198667"/>
                </a:lnTo>
                <a:lnTo>
                  <a:pt x="1225762" y="198667"/>
                </a:lnTo>
                <a:lnTo>
                  <a:pt x="1225762" y="262877"/>
                </a:lnTo>
                <a:lnTo>
                  <a:pt x="1139051" y="262877"/>
                </a:lnTo>
                <a:lnTo>
                  <a:pt x="1190090" y="316111"/>
                </a:lnTo>
                <a:cubicBezTo>
                  <a:pt x="1157528" y="337697"/>
                  <a:pt x="1126612" y="358917"/>
                  <a:pt x="1097342" y="379772"/>
                </a:cubicBezTo>
                <a:cubicBezTo>
                  <a:pt x="1134661" y="401724"/>
                  <a:pt x="1177834" y="418737"/>
                  <a:pt x="1226860" y="430811"/>
                </a:cubicBezTo>
                <a:cubicBezTo>
                  <a:pt x="1204908" y="460080"/>
                  <a:pt x="1188626" y="482947"/>
                  <a:pt x="1178016" y="499411"/>
                </a:cubicBezTo>
                <a:cubicBezTo>
                  <a:pt x="1104477" y="473069"/>
                  <a:pt x="1042828" y="431177"/>
                  <a:pt x="993070" y="373735"/>
                </a:cubicBezTo>
                <a:lnTo>
                  <a:pt x="993070" y="433555"/>
                </a:lnTo>
                <a:cubicBezTo>
                  <a:pt x="993070" y="488435"/>
                  <a:pt x="970203" y="516973"/>
                  <a:pt x="924469" y="519168"/>
                </a:cubicBezTo>
                <a:cubicBezTo>
                  <a:pt x="902517" y="520632"/>
                  <a:pt x="875077" y="521546"/>
                  <a:pt x="842149" y="521912"/>
                </a:cubicBezTo>
                <a:cubicBezTo>
                  <a:pt x="836660" y="494472"/>
                  <a:pt x="831172" y="471056"/>
                  <a:pt x="825684" y="451665"/>
                </a:cubicBezTo>
                <a:cubicBezTo>
                  <a:pt x="851295" y="453495"/>
                  <a:pt x="871052" y="454226"/>
                  <a:pt x="884955" y="453861"/>
                </a:cubicBezTo>
                <a:cubicBezTo>
                  <a:pt x="906907" y="453861"/>
                  <a:pt x="917883" y="442153"/>
                  <a:pt x="917883" y="418737"/>
                </a:cubicBezTo>
                <a:lnTo>
                  <a:pt x="917883" y="390748"/>
                </a:lnTo>
                <a:cubicBezTo>
                  <a:pt x="835197" y="433555"/>
                  <a:pt x="768426" y="469593"/>
                  <a:pt x="717570" y="498862"/>
                </a:cubicBezTo>
                <a:lnTo>
                  <a:pt x="681349" y="426420"/>
                </a:lnTo>
                <a:cubicBezTo>
                  <a:pt x="725253" y="408127"/>
                  <a:pt x="766962" y="389651"/>
                  <a:pt x="806476" y="370991"/>
                </a:cubicBezTo>
                <a:cubicBezTo>
                  <a:pt x="776475" y="342453"/>
                  <a:pt x="748669" y="318489"/>
                  <a:pt x="723058" y="299098"/>
                </a:cubicBezTo>
                <a:lnTo>
                  <a:pt x="754340" y="262877"/>
                </a:lnTo>
                <a:lnTo>
                  <a:pt x="683544" y="262877"/>
                </a:lnTo>
                <a:lnTo>
                  <a:pt x="683544" y="198667"/>
                </a:lnTo>
                <a:lnTo>
                  <a:pt x="1074292" y="198667"/>
                </a:lnTo>
                <a:lnTo>
                  <a:pt x="1074292" y="161897"/>
                </a:lnTo>
                <a:lnTo>
                  <a:pt x="748303" y="161897"/>
                </a:lnTo>
                <a:lnTo>
                  <a:pt x="748303" y="100980"/>
                </a:lnTo>
                <a:lnTo>
                  <a:pt x="1074292" y="100980"/>
                </a:lnTo>
                <a:lnTo>
                  <a:pt x="1074292" y="64210"/>
                </a:lnTo>
                <a:lnTo>
                  <a:pt x="729095" y="64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78" tIns="34289" rIns="68578" bIns="34289" numCol="1" spcCol="0" rtlCol="0" fromWordArt="0" anchor="t" anchorCtr="0" forceAA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lvl="0"/>
            <a:endParaRPr lang="en-US" altLang="zh-CN" sz="15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DCEB89F-5B70-6A41-ADE8-A722B98A2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79" y="2906099"/>
            <a:ext cx="8125901" cy="25393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D6FC6BF-18C5-6D48-ADDA-C959E452929E}"/>
              </a:ext>
            </a:extLst>
          </p:cNvPr>
          <p:cNvSpPr txBox="1"/>
          <p:nvPr/>
        </p:nvSpPr>
        <p:spPr>
          <a:xfrm>
            <a:off x="603319" y="1234911"/>
            <a:ext cx="3657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LeNet</a:t>
            </a:r>
            <a:r>
              <a:rPr kumimoji="1" lang="zh-CN" altLang="en-US" dirty="0"/>
              <a:t>（</a:t>
            </a:r>
            <a:r>
              <a:rPr lang="en" altLang="zh-CN" dirty="0" err="1"/>
              <a:t>LeCun</a:t>
            </a:r>
            <a:r>
              <a:rPr lang="en" altLang="zh-CN" dirty="0"/>
              <a:t> et al., 1998</a:t>
            </a:r>
            <a:r>
              <a:rPr kumimoji="1" lang="en-US" altLang="zh-CN" dirty="0"/>
              <a:t> 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卷积核</a:t>
            </a:r>
            <a:r>
              <a:rPr kumimoji="1" lang="en-US" altLang="zh-CN" dirty="0"/>
              <a:t>5x5</a:t>
            </a:r>
            <a:r>
              <a:rPr kumimoji="1" lang="zh-CN" altLang="en-US" dirty="0"/>
              <a:t>，步长</a:t>
            </a:r>
            <a:r>
              <a:rPr kumimoji="1" lang="en-US" altLang="zh-CN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下采样（池化）</a:t>
            </a:r>
            <a:r>
              <a:rPr kumimoji="1" lang="en-US" altLang="zh-CN" dirty="0"/>
              <a:t>2x2</a:t>
            </a:r>
            <a:r>
              <a:rPr kumimoji="1" lang="zh-CN" altLang="en-US" dirty="0"/>
              <a:t>，步长为</a:t>
            </a:r>
            <a:r>
              <a:rPr kumimoji="1" lang="en-US" altLang="zh-CN" dirty="0"/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2007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83210" y="143351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91DC71B-CC6E-204F-BF86-80135DB6B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66" y="1262643"/>
            <a:ext cx="7588577" cy="24584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4E41FA1F-18BE-D741-AAA6-EF8245DD96B0}"/>
              </a:ext>
            </a:extLst>
          </p:cNvPr>
          <p:cNvSpPr txBox="1"/>
          <p:nvPr/>
        </p:nvSpPr>
        <p:spPr>
          <a:xfrm>
            <a:off x="2780907" y="702997"/>
            <a:ext cx="370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AlexNet</a:t>
            </a:r>
            <a:r>
              <a:rPr kumimoji="1" lang="zh-CN" altLang="en-US" dirty="0"/>
              <a:t>（</a:t>
            </a:r>
            <a:r>
              <a:rPr lang="en" altLang="zh-CN" dirty="0" err="1"/>
              <a:t>Krizhevsky</a:t>
            </a:r>
            <a:r>
              <a:rPr lang="en" altLang="zh-CN" dirty="0"/>
              <a:t> et al. 2012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74EC302-CDCD-BD48-8D8A-30804105150E}"/>
              </a:ext>
            </a:extLst>
          </p:cNvPr>
          <p:cNvSpPr txBox="1"/>
          <p:nvPr/>
        </p:nvSpPr>
        <p:spPr>
          <a:xfrm>
            <a:off x="635589" y="3883843"/>
            <a:ext cx="4822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输入：</a:t>
            </a:r>
            <a:r>
              <a:rPr kumimoji="1" lang="en-US" altLang="zh-CN" dirty="0"/>
              <a:t>227x227x3</a:t>
            </a:r>
            <a:r>
              <a:rPr kumimoji="1" lang="zh-CN" altLang="en-US" dirty="0"/>
              <a:t> </a:t>
            </a:r>
            <a:r>
              <a:rPr kumimoji="1" lang="en-US" altLang="zh-CN" dirty="0"/>
              <a:t>RGB</a:t>
            </a:r>
            <a:r>
              <a:rPr kumimoji="1" lang="zh-CN" altLang="en-US" dirty="0"/>
              <a:t>图像</a:t>
            </a:r>
            <a:endParaRPr kumimoji="1" lang="en-US" altLang="zh-CN" dirty="0"/>
          </a:p>
          <a:p>
            <a:r>
              <a:rPr kumimoji="1" lang="en-US" altLang="zh-CN" dirty="0"/>
              <a:t>CONV1</a:t>
            </a:r>
            <a:r>
              <a:rPr kumimoji="1" lang="zh-CN" altLang="en-US" dirty="0"/>
              <a:t>：</a:t>
            </a:r>
            <a:r>
              <a:rPr kumimoji="1" lang="en-US" altLang="zh-CN" dirty="0"/>
              <a:t>96</a:t>
            </a:r>
            <a:r>
              <a:rPr kumimoji="1" lang="zh-CN" altLang="en-US" dirty="0"/>
              <a:t> 组 </a:t>
            </a:r>
            <a:r>
              <a:rPr kumimoji="1" lang="en-US" altLang="zh-CN" dirty="0"/>
              <a:t>11x11</a:t>
            </a:r>
            <a:r>
              <a:rPr kumimoji="1" lang="zh-CN" altLang="en-US" dirty="0"/>
              <a:t>的卷积核，步长为</a:t>
            </a:r>
            <a:r>
              <a:rPr kumimoji="1" lang="en-US" altLang="zh-CN" dirty="0"/>
              <a:t>4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练习</a:t>
            </a:r>
            <a:r>
              <a:rPr kumimoji="1" lang="zh-CN" altLang="en-US" dirty="0">
                <a:sym typeface="Wingdings" pitchFamily="2" charset="2"/>
              </a:rPr>
              <a:t>：第一层输出的特征图大小是多少？</a:t>
            </a:r>
            <a:endParaRPr kumimoji="1"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B244690-AE5B-9C4C-B853-71E8610F04E7}"/>
              </a:ext>
            </a:extLst>
          </p:cNvPr>
          <p:cNvSpPr txBox="1"/>
          <p:nvPr/>
        </p:nvSpPr>
        <p:spPr>
          <a:xfrm>
            <a:off x="5156462" y="4714840"/>
            <a:ext cx="37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宽和高：（</a:t>
            </a:r>
            <a:r>
              <a:rPr kumimoji="1" lang="en-US" altLang="zh-CN" dirty="0"/>
              <a:t>227-11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4+1=55</a:t>
            </a:r>
          </a:p>
          <a:p>
            <a:r>
              <a:rPr kumimoji="1" lang="zh-CN" altLang="en-US" dirty="0"/>
              <a:t>尺度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55x55x96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ABDD0CC-9EF1-C145-A70A-811945CDB280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72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装饰 矩形 10">
            <a:extLst>
              <a:ext uri="{FF2B5EF4-FFF2-40B4-BE49-F238E27FC236}">
                <a16:creationId xmlns:a16="http://schemas.microsoft.com/office/drawing/2014/main" xmlns="" id="{01C56547-9271-9842-A374-127EE8A66BE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83210" y="143351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xmlns="" id="{8600A237-263B-634A-8BEB-59597D26760F}"/>
              </a:ext>
            </a:extLst>
          </p:cNvPr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3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xmlns="" id="{249C0306-6282-1E4B-ACFC-2D75F3CE8B3E}"/>
              </a:ext>
            </a:extLst>
          </p:cNvPr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cxnSp>
        <p:nvCxnSpPr>
          <p:cNvPr id="8" name="直接连接符 59">
            <a:extLst>
              <a:ext uri="{FF2B5EF4-FFF2-40B4-BE49-F238E27FC236}">
                <a16:creationId xmlns:a16="http://schemas.microsoft.com/office/drawing/2014/main" xmlns="" id="{70AAA492-9391-D343-A557-ABB575B6A858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9D2A73E-B8BC-9648-B43A-B77F19BBA882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20140FC-7C1E-9C44-80B6-DEB432A6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508" y="1133051"/>
            <a:ext cx="4706492" cy="15247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57A59F5-3000-A746-8E7D-D5CA07359840}"/>
              </a:ext>
            </a:extLst>
          </p:cNvPr>
          <p:cNvSpPr txBox="1"/>
          <p:nvPr/>
        </p:nvSpPr>
        <p:spPr>
          <a:xfrm>
            <a:off x="2780907" y="702997"/>
            <a:ext cx="370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AlexNet</a:t>
            </a:r>
            <a:r>
              <a:rPr kumimoji="1" lang="zh-CN" altLang="en-US" dirty="0"/>
              <a:t>（</a:t>
            </a:r>
            <a:r>
              <a:rPr lang="en" altLang="zh-CN" dirty="0" err="1"/>
              <a:t>Krizhevsky</a:t>
            </a:r>
            <a:r>
              <a:rPr lang="en" altLang="zh-CN" dirty="0"/>
              <a:t> et al. 2012</a:t>
            </a:r>
            <a:r>
              <a:rPr kumimoji="1" lang="zh-CN" altLang="en-US" dirty="0"/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667485BB-ACFC-6141-98FA-A651E437D2FF}"/>
              </a:ext>
            </a:extLst>
          </p:cNvPr>
          <p:cNvSpPr txBox="1"/>
          <p:nvPr/>
        </p:nvSpPr>
        <p:spPr>
          <a:xfrm>
            <a:off x="320114" y="1333939"/>
            <a:ext cx="43934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ea typeface="+mj-ea"/>
              </a:rPr>
              <a:t>[</a:t>
            </a:r>
            <a:r>
              <a:rPr lang="en" altLang="zh-CN" sz="1400" dirty="0">
                <a:ea typeface="+mj-ea"/>
              </a:rPr>
              <a:t>227x227x3] INPUT</a:t>
            </a:r>
          </a:p>
          <a:p>
            <a:r>
              <a:rPr lang="en" altLang="zh-CN" sz="1400" dirty="0">
                <a:ea typeface="+mj-ea"/>
              </a:rPr>
              <a:t>[55x55x96]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CONV1</a:t>
            </a:r>
            <a:r>
              <a:rPr lang="en" altLang="zh-CN" sz="1400" dirty="0">
                <a:ea typeface="+mj-ea"/>
              </a:rPr>
              <a:t>: 96 11x11 filters at stride 4, pad 0</a:t>
            </a:r>
          </a:p>
          <a:p>
            <a:r>
              <a:rPr lang="en" altLang="zh-CN" sz="1400" dirty="0">
                <a:ea typeface="+mj-ea"/>
              </a:rPr>
              <a:t>[27x27x96]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POOL1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[27x27x96] NORM1: Normalization layer</a:t>
            </a:r>
          </a:p>
          <a:p>
            <a:r>
              <a:rPr lang="en" altLang="zh-CN" sz="1400" dirty="0">
                <a:ea typeface="+mj-ea"/>
              </a:rPr>
              <a:t>[27x27x256]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CONV2</a:t>
            </a:r>
            <a:r>
              <a:rPr lang="en" altLang="zh-CN" sz="1400" dirty="0">
                <a:ea typeface="+mj-ea"/>
              </a:rPr>
              <a:t>: 256 5x5 filters at stride 1, pad 2</a:t>
            </a:r>
          </a:p>
          <a:p>
            <a:r>
              <a:rPr lang="en" altLang="zh-CN" sz="1400" dirty="0">
                <a:ea typeface="+mj-ea"/>
              </a:rPr>
              <a:t>[13x13x256]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POOL2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[13x13x256] NORM2: Normalization layer</a:t>
            </a:r>
          </a:p>
          <a:p>
            <a:r>
              <a:rPr lang="en" altLang="zh-CN" sz="1400" dirty="0">
                <a:ea typeface="+mj-ea"/>
              </a:rPr>
              <a:t>[13x13x384]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CONV3</a:t>
            </a:r>
            <a:r>
              <a:rPr lang="en" altLang="zh-CN" sz="1400" dirty="0">
                <a:ea typeface="+mj-ea"/>
              </a:rPr>
              <a:t>: 384 3x3 filters at stride 1, pad 1</a:t>
            </a:r>
          </a:p>
          <a:p>
            <a:r>
              <a:rPr lang="en" altLang="zh-CN" sz="1400" dirty="0">
                <a:ea typeface="+mj-ea"/>
              </a:rPr>
              <a:t>[13x13x384]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CONV4</a:t>
            </a:r>
            <a:r>
              <a:rPr lang="en" altLang="zh-CN" sz="1400" dirty="0">
                <a:ea typeface="+mj-ea"/>
              </a:rPr>
              <a:t>: 384 3x3 filters at stride 1, pad 1</a:t>
            </a:r>
          </a:p>
          <a:p>
            <a:r>
              <a:rPr lang="en" altLang="zh-CN" sz="1400" dirty="0">
                <a:ea typeface="+mj-ea"/>
              </a:rPr>
              <a:t>[13x13x256]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 CONV5</a:t>
            </a:r>
            <a:r>
              <a:rPr lang="en" altLang="zh-CN" sz="1400" dirty="0">
                <a:ea typeface="+mj-ea"/>
              </a:rPr>
              <a:t>: 256 3x3 filters at stride 1, pad 1</a:t>
            </a:r>
          </a:p>
          <a:p>
            <a:r>
              <a:rPr lang="en" altLang="zh-CN" sz="1400" dirty="0">
                <a:ea typeface="+mj-ea"/>
              </a:rPr>
              <a:t>[6x6x256]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POOL3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[4096]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FC6</a:t>
            </a:r>
            <a:r>
              <a:rPr lang="en" altLang="zh-CN" sz="1400" dirty="0">
                <a:ea typeface="+mj-ea"/>
              </a:rPr>
              <a:t>: 4096 neurons</a:t>
            </a:r>
          </a:p>
          <a:p>
            <a:r>
              <a:rPr lang="en" altLang="zh-CN" sz="1400" dirty="0">
                <a:ea typeface="+mj-ea"/>
              </a:rPr>
              <a:t>[4096]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FC7</a:t>
            </a:r>
            <a:r>
              <a:rPr lang="en" altLang="zh-CN" sz="1400" dirty="0">
                <a:ea typeface="+mj-ea"/>
              </a:rPr>
              <a:t>: 4096 neurons</a:t>
            </a:r>
          </a:p>
          <a:p>
            <a:r>
              <a:rPr lang="en" altLang="zh-CN" sz="1400" dirty="0">
                <a:ea typeface="+mj-ea"/>
              </a:rPr>
              <a:t>[1000]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FC8</a:t>
            </a:r>
            <a:r>
              <a:rPr lang="en" altLang="zh-CN" sz="1400" dirty="0">
                <a:ea typeface="+mj-ea"/>
              </a:rPr>
              <a:t>: 1000 neurons (class scores)</a:t>
            </a:r>
            <a:endParaRPr kumimoji="1" lang="zh-CN" altLang="en-US" sz="1400" dirty="0"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D8F9E90D-BC53-AB42-BC8E-ECE83CF92FD1}"/>
              </a:ext>
            </a:extLst>
          </p:cNvPr>
          <p:cNvSpPr txBox="1"/>
          <p:nvPr/>
        </p:nvSpPr>
        <p:spPr>
          <a:xfrm>
            <a:off x="5174900" y="2859881"/>
            <a:ext cx="3685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细节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首先使用得</a:t>
            </a:r>
            <a:r>
              <a:rPr kumimoji="1" lang="en-US" altLang="zh-CN" dirty="0" err="1"/>
              <a:t>ReLU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使用</a:t>
            </a:r>
            <a:r>
              <a:rPr kumimoji="1" lang="en-US" altLang="zh-CN" dirty="0"/>
              <a:t>LRN</a:t>
            </a:r>
            <a:r>
              <a:rPr kumimoji="1" lang="zh-CN" altLang="en-US" dirty="0"/>
              <a:t>层（现在用的不多）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数据增强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丢弃法，概率</a:t>
            </a:r>
            <a:r>
              <a:rPr kumimoji="1" lang="en-US" altLang="zh-CN" dirty="0"/>
              <a:t>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批量大小</a:t>
            </a:r>
            <a:r>
              <a:rPr kumimoji="1" lang="en-US" altLang="zh-CN" dirty="0"/>
              <a:t>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SGD</a:t>
            </a:r>
            <a:r>
              <a:rPr kumimoji="1" lang="zh-CN" altLang="en-US" dirty="0"/>
              <a:t>增量</a:t>
            </a:r>
            <a:r>
              <a:rPr kumimoji="1"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学习率</a:t>
            </a:r>
            <a:r>
              <a:rPr kumimoji="1" lang="en-US" altLang="zh-CN" dirty="0"/>
              <a:t>1e-2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CC40AF55-F9C0-5842-BE16-F30C490074D3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</p:spTree>
    <p:extLst>
      <p:ext uri="{BB962C8B-B14F-4D97-AF65-F5344CB8AC3E}">
        <p14:creationId xmlns:p14="http://schemas.microsoft.com/office/powerpoint/2010/main" val="297430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装饰 矩形 10">
            <a:extLst>
              <a:ext uri="{FF2B5EF4-FFF2-40B4-BE49-F238E27FC236}">
                <a16:creationId xmlns:a16="http://schemas.microsoft.com/office/drawing/2014/main" xmlns="" id="{01C56547-9271-9842-A374-127EE8A66BE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83210" y="143351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xmlns="" id="{8600A237-263B-634A-8BEB-59597D26760F}"/>
              </a:ext>
            </a:extLst>
          </p:cNvPr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3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xmlns="" id="{249C0306-6282-1E4B-ACFC-2D75F3CE8B3E}"/>
              </a:ext>
            </a:extLst>
          </p:cNvPr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cxnSp>
        <p:nvCxnSpPr>
          <p:cNvPr id="8" name="直接连接符 59">
            <a:extLst>
              <a:ext uri="{FF2B5EF4-FFF2-40B4-BE49-F238E27FC236}">
                <a16:creationId xmlns:a16="http://schemas.microsoft.com/office/drawing/2014/main" xmlns="" id="{70AAA492-9391-D343-A557-ABB575B6A858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9D2A73E-B8BC-9648-B43A-B77F19BBA882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20140FC-7C1E-9C44-80B6-DEB432A6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508" y="1133051"/>
            <a:ext cx="4706492" cy="15247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A57A59F5-3000-A746-8E7D-D5CA07359840}"/>
              </a:ext>
            </a:extLst>
          </p:cNvPr>
          <p:cNvSpPr txBox="1"/>
          <p:nvPr/>
        </p:nvSpPr>
        <p:spPr>
          <a:xfrm>
            <a:off x="2780907" y="702997"/>
            <a:ext cx="370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AlexNet</a:t>
            </a:r>
            <a:r>
              <a:rPr kumimoji="1" lang="zh-CN" altLang="en-US" dirty="0"/>
              <a:t>（</a:t>
            </a:r>
            <a:r>
              <a:rPr lang="en" altLang="zh-CN" dirty="0" err="1"/>
              <a:t>Krizhevsky</a:t>
            </a:r>
            <a:r>
              <a:rPr lang="en" altLang="zh-CN" dirty="0"/>
              <a:t> et al. 2012</a:t>
            </a:r>
            <a:r>
              <a:rPr kumimoji="1" lang="zh-CN" altLang="en-US" dirty="0"/>
              <a:t>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667485BB-ACFC-6141-98FA-A651E437D2FF}"/>
              </a:ext>
            </a:extLst>
          </p:cNvPr>
          <p:cNvSpPr txBox="1"/>
          <p:nvPr/>
        </p:nvSpPr>
        <p:spPr>
          <a:xfrm>
            <a:off x="320114" y="1333939"/>
            <a:ext cx="43934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ea typeface="+mj-ea"/>
              </a:rPr>
              <a:t>[</a:t>
            </a:r>
            <a:r>
              <a:rPr lang="en" altLang="zh-CN" sz="1400" dirty="0">
                <a:ea typeface="+mj-ea"/>
              </a:rPr>
              <a:t>227x227x3] INPUT</a:t>
            </a:r>
          </a:p>
          <a:p>
            <a:r>
              <a:rPr lang="en" altLang="zh-CN" sz="1400" dirty="0">
                <a:ea typeface="+mj-ea"/>
              </a:rPr>
              <a:t>[55x55x96]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CONV1</a:t>
            </a:r>
            <a:r>
              <a:rPr lang="en" altLang="zh-CN" sz="1400" dirty="0">
                <a:ea typeface="+mj-ea"/>
              </a:rPr>
              <a:t>: 96 11x11 filters at stride 4, pad 0</a:t>
            </a:r>
          </a:p>
          <a:p>
            <a:r>
              <a:rPr lang="en" altLang="zh-CN" sz="1400" dirty="0">
                <a:ea typeface="+mj-ea"/>
              </a:rPr>
              <a:t>[27x27x96]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POOL1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[27x27x96] NORM1: Normalization layer</a:t>
            </a:r>
          </a:p>
          <a:p>
            <a:r>
              <a:rPr lang="en" altLang="zh-CN" sz="1400" dirty="0">
                <a:ea typeface="+mj-ea"/>
              </a:rPr>
              <a:t>[27x27x256]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CONV2</a:t>
            </a:r>
            <a:r>
              <a:rPr lang="en" altLang="zh-CN" sz="1400" dirty="0">
                <a:ea typeface="+mj-ea"/>
              </a:rPr>
              <a:t>: 256 5x5 filters at stride 1, pad 2</a:t>
            </a:r>
          </a:p>
          <a:p>
            <a:r>
              <a:rPr lang="en" altLang="zh-CN" sz="1400" dirty="0">
                <a:ea typeface="+mj-ea"/>
              </a:rPr>
              <a:t>[13x13x256]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POOL2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[13x13x256] NORM2: Normalization layer</a:t>
            </a:r>
          </a:p>
          <a:p>
            <a:r>
              <a:rPr lang="en" altLang="zh-CN" sz="1400" dirty="0">
                <a:ea typeface="+mj-ea"/>
              </a:rPr>
              <a:t>[13x13x384]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CONV3</a:t>
            </a:r>
            <a:r>
              <a:rPr lang="en" altLang="zh-CN" sz="1400" dirty="0">
                <a:ea typeface="+mj-ea"/>
              </a:rPr>
              <a:t>: 384 3x3 filters at stride 1, pad 1</a:t>
            </a:r>
          </a:p>
          <a:p>
            <a:r>
              <a:rPr lang="en" altLang="zh-CN" sz="1400" dirty="0">
                <a:ea typeface="+mj-ea"/>
              </a:rPr>
              <a:t>[13x13x384]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CONV4</a:t>
            </a:r>
            <a:r>
              <a:rPr lang="en" altLang="zh-CN" sz="1400" dirty="0">
                <a:ea typeface="+mj-ea"/>
              </a:rPr>
              <a:t>: 384 3x3 filters at stride 1, pad 1</a:t>
            </a:r>
          </a:p>
          <a:p>
            <a:r>
              <a:rPr lang="en" altLang="zh-CN" sz="1400" dirty="0">
                <a:ea typeface="+mj-ea"/>
              </a:rPr>
              <a:t>[13x13x256]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 CONV5</a:t>
            </a:r>
            <a:r>
              <a:rPr lang="en" altLang="zh-CN" sz="1400" dirty="0">
                <a:ea typeface="+mj-ea"/>
              </a:rPr>
              <a:t>: 256 3x3 filters at stride 1, pad 1</a:t>
            </a:r>
          </a:p>
          <a:p>
            <a:r>
              <a:rPr lang="en" altLang="zh-CN" sz="1400" dirty="0">
                <a:ea typeface="+mj-ea"/>
              </a:rPr>
              <a:t>[6x6x256]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POOL3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[4096]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FC6</a:t>
            </a:r>
            <a:r>
              <a:rPr lang="en" altLang="zh-CN" sz="1400" dirty="0">
                <a:ea typeface="+mj-ea"/>
              </a:rPr>
              <a:t>: 4096 neurons</a:t>
            </a:r>
          </a:p>
          <a:p>
            <a:r>
              <a:rPr lang="en" altLang="zh-CN" sz="1400" dirty="0">
                <a:ea typeface="+mj-ea"/>
              </a:rPr>
              <a:t>[4096]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FC7</a:t>
            </a:r>
            <a:r>
              <a:rPr lang="en" altLang="zh-CN" sz="1400" dirty="0">
                <a:ea typeface="+mj-ea"/>
              </a:rPr>
              <a:t>: 4096 neurons</a:t>
            </a:r>
          </a:p>
          <a:p>
            <a:r>
              <a:rPr lang="en" altLang="zh-CN" sz="1400" dirty="0">
                <a:ea typeface="+mj-ea"/>
              </a:rPr>
              <a:t>[1000]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FC8</a:t>
            </a:r>
            <a:r>
              <a:rPr lang="en" altLang="zh-CN" sz="1400" dirty="0">
                <a:ea typeface="+mj-ea"/>
              </a:rPr>
              <a:t>: 1000 neurons (class scores)</a:t>
            </a:r>
            <a:endParaRPr kumimoji="1" lang="zh-CN" altLang="en-US" sz="1400" dirty="0"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D8F9E90D-BC53-AB42-BC8E-ECE83CF92FD1}"/>
              </a:ext>
            </a:extLst>
          </p:cNvPr>
          <p:cNvSpPr txBox="1"/>
          <p:nvPr/>
        </p:nvSpPr>
        <p:spPr>
          <a:xfrm>
            <a:off x="5174900" y="2859881"/>
            <a:ext cx="3685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历史因素：</a:t>
            </a:r>
            <a:endParaRPr kumimoji="1" lang="en-US" altLang="zh-CN" dirty="0"/>
          </a:p>
          <a:p>
            <a:r>
              <a:rPr kumimoji="1" lang="zh-CN" altLang="en-US" dirty="0"/>
              <a:t>双</a:t>
            </a:r>
            <a:r>
              <a:rPr kumimoji="1" lang="en-US" altLang="zh-CN" dirty="0"/>
              <a:t>GPU</a:t>
            </a:r>
            <a:r>
              <a:rPr kumimoji="1" lang="zh-CN" altLang="en-US" dirty="0"/>
              <a:t>训练，</a:t>
            </a:r>
            <a:r>
              <a:rPr kumimoji="1" lang="en" altLang="zh-CN" dirty="0"/>
              <a:t> GTX 580 GPU </a:t>
            </a:r>
            <a:r>
              <a:rPr kumimoji="1" lang="en-US" altLang="zh-CN" dirty="0"/>
              <a:t>3GB</a:t>
            </a:r>
            <a:r>
              <a:rPr kumimoji="1" lang="zh-CN" altLang="en-US" dirty="0"/>
              <a:t>，特征图在通道上等分到了两个</a:t>
            </a:r>
            <a:r>
              <a:rPr kumimoji="1" lang="en-US" altLang="zh-CN" dirty="0"/>
              <a:t>GPU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5DDABF89-0F71-FE4B-8498-ADDB18EEB3C9}"/>
              </a:ext>
            </a:extLst>
          </p:cNvPr>
          <p:cNvSpPr/>
          <p:nvPr/>
        </p:nvSpPr>
        <p:spPr>
          <a:xfrm>
            <a:off x="4713605" y="1133051"/>
            <a:ext cx="752698" cy="15247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xmlns="" id="{7635223C-9C8C-7248-9B67-AF626A238922}"/>
              </a:ext>
            </a:extLst>
          </p:cNvPr>
          <p:cNvCxnSpPr>
            <a:cxnSpLocks/>
          </p:cNvCxnSpPr>
          <p:nvPr/>
        </p:nvCxnSpPr>
        <p:spPr>
          <a:xfrm flipV="1">
            <a:off x="1253696" y="1416818"/>
            <a:ext cx="3377528" cy="230263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506AE30-DD51-F442-ABAD-52EF9A30AEDC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</p:spTree>
    <p:extLst>
      <p:ext uri="{BB962C8B-B14F-4D97-AF65-F5344CB8AC3E}">
        <p14:creationId xmlns:p14="http://schemas.microsoft.com/office/powerpoint/2010/main" val="105178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装饰 矩形 10">
            <a:extLst>
              <a:ext uri="{FF2B5EF4-FFF2-40B4-BE49-F238E27FC236}">
                <a16:creationId xmlns:a16="http://schemas.microsoft.com/office/drawing/2014/main" xmlns="" id="{01C56547-9271-9842-A374-127EE8A66BE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7443" y="112572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xmlns="" id="{8600A237-263B-634A-8BEB-59597D26760F}"/>
              </a:ext>
            </a:extLst>
          </p:cNvPr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3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xmlns="" id="{249C0306-6282-1E4B-ACFC-2D75F3CE8B3E}"/>
              </a:ext>
            </a:extLst>
          </p:cNvPr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cxnSp>
        <p:nvCxnSpPr>
          <p:cNvPr id="8" name="直接连接符 59">
            <a:extLst>
              <a:ext uri="{FF2B5EF4-FFF2-40B4-BE49-F238E27FC236}">
                <a16:creationId xmlns:a16="http://schemas.microsoft.com/office/drawing/2014/main" xmlns="" id="{70AAA492-9391-D343-A557-ABB575B6A858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9D2A73E-B8BC-9648-B43A-B77F19BBA882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20140FC-7C1E-9C44-80B6-DEB432A6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904" y="927630"/>
            <a:ext cx="4606977" cy="14925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667485BB-ACFC-6141-98FA-A651E437D2FF}"/>
              </a:ext>
            </a:extLst>
          </p:cNvPr>
          <p:cNvSpPr txBox="1"/>
          <p:nvPr/>
        </p:nvSpPr>
        <p:spPr>
          <a:xfrm>
            <a:off x="320114" y="1333939"/>
            <a:ext cx="43934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ea typeface="+mj-ea"/>
              </a:rPr>
              <a:t>[</a:t>
            </a:r>
            <a:r>
              <a:rPr lang="en" altLang="zh-CN" sz="1400" dirty="0">
                <a:ea typeface="+mj-ea"/>
              </a:rPr>
              <a:t>227x227x3] INPUT</a:t>
            </a:r>
          </a:p>
          <a:p>
            <a:r>
              <a:rPr lang="en" altLang="zh-CN" sz="1400" dirty="0">
                <a:ea typeface="+mj-ea"/>
              </a:rPr>
              <a:t>[55x55x96]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CONV1</a:t>
            </a:r>
            <a:r>
              <a:rPr lang="en" altLang="zh-CN" sz="1400" dirty="0">
                <a:ea typeface="+mj-ea"/>
              </a:rPr>
              <a:t>: 96 11x11 filters at stride 4, pad 0</a:t>
            </a:r>
          </a:p>
          <a:p>
            <a:r>
              <a:rPr lang="en" altLang="zh-CN" sz="1400" dirty="0">
                <a:ea typeface="+mj-ea"/>
              </a:rPr>
              <a:t>[27x27x96]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POOL1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[27x27x96] NORM1: Normalization layer</a:t>
            </a:r>
          </a:p>
          <a:p>
            <a:r>
              <a:rPr lang="en" altLang="zh-CN" sz="1400" dirty="0">
                <a:ea typeface="+mj-ea"/>
              </a:rPr>
              <a:t>[27x27x256]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CONV2</a:t>
            </a:r>
            <a:r>
              <a:rPr lang="en" altLang="zh-CN" sz="1400" dirty="0">
                <a:ea typeface="+mj-ea"/>
              </a:rPr>
              <a:t>: 256 5x5 filters at stride 1, pad 2</a:t>
            </a:r>
          </a:p>
          <a:p>
            <a:r>
              <a:rPr lang="en" altLang="zh-CN" sz="1400" dirty="0">
                <a:ea typeface="+mj-ea"/>
              </a:rPr>
              <a:t>[13x13x256]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POOL2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[13x13x256] NORM2: Normalization layer</a:t>
            </a:r>
          </a:p>
          <a:p>
            <a:r>
              <a:rPr lang="en" altLang="zh-CN" sz="1400" dirty="0">
                <a:ea typeface="+mj-ea"/>
              </a:rPr>
              <a:t>[13x13x384]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CONV3</a:t>
            </a:r>
            <a:r>
              <a:rPr lang="en" altLang="zh-CN" sz="1400" dirty="0">
                <a:ea typeface="+mj-ea"/>
              </a:rPr>
              <a:t>: 384 3x3 filters at stride 1, pad 1</a:t>
            </a:r>
          </a:p>
          <a:p>
            <a:r>
              <a:rPr lang="en" altLang="zh-CN" sz="1400" dirty="0">
                <a:ea typeface="+mj-ea"/>
              </a:rPr>
              <a:t>[13x13x384]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CONV4</a:t>
            </a:r>
            <a:r>
              <a:rPr lang="en" altLang="zh-CN" sz="1400" dirty="0">
                <a:ea typeface="+mj-ea"/>
              </a:rPr>
              <a:t>: 384 3x3 filters at stride 1, pad 1</a:t>
            </a:r>
          </a:p>
          <a:p>
            <a:r>
              <a:rPr lang="en" altLang="zh-CN" sz="1400" dirty="0">
                <a:ea typeface="+mj-ea"/>
              </a:rPr>
              <a:t>[13x13x256]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 CONV5</a:t>
            </a:r>
            <a:r>
              <a:rPr lang="en" altLang="zh-CN" sz="1400" dirty="0">
                <a:ea typeface="+mj-ea"/>
              </a:rPr>
              <a:t>: 256 3x3 filters at stride 1, pad 1</a:t>
            </a:r>
          </a:p>
          <a:p>
            <a:r>
              <a:rPr lang="en" altLang="zh-CN" sz="1400" dirty="0">
                <a:ea typeface="+mj-ea"/>
              </a:rPr>
              <a:t>[6x6x256]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POOL3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[4096]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FC6</a:t>
            </a:r>
            <a:r>
              <a:rPr lang="en" altLang="zh-CN" sz="1400" dirty="0">
                <a:ea typeface="+mj-ea"/>
              </a:rPr>
              <a:t>: 4096 neurons</a:t>
            </a:r>
          </a:p>
          <a:p>
            <a:r>
              <a:rPr lang="en" altLang="zh-CN" sz="1400" dirty="0">
                <a:ea typeface="+mj-ea"/>
              </a:rPr>
              <a:t>[4096]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FC7</a:t>
            </a:r>
            <a:r>
              <a:rPr lang="en" altLang="zh-CN" sz="1400" dirty="0">
                <a:ea typeface="+mj-ea"/>
              </a:rPr>
              <a:t>: 4096 neurons</a:t>
            </a:r>
          </a:p>
          <a:p>
            <a:r>
              <a:rPr lang="en" altLang="zh-CN" sz="1400" dirty="0">
                <a:ea typeface="+mj-ea"/>
              </a:rPr>
              <a:t>[1000]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FC8</a:t>
            </a:r>
            <a:r>
              <a:rPr lang="en" altLang="zh-CN" sz="1400" dirty="0">
                <a:ea typeface="+mj-ea"/>
              </a:rPr>
              <a:t>: 1000 neurons (class scores)</a:t>
            </a:r>
            <a:endParaRPr kumimoji="1" lang="zh-CN" altLang="en-US" sz="1400" dirty="0">
              <a:ea typeface="+mj-ea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xmlns="" id="{7635223C-9C8C-7248-9B67-AF626A238922}"/>
              </a:ext>
            </a:extLst>
          </p:cNvPr>
          <p:cNvCxnSpPr>
            <a:cxnSpLocks/>
          </p:cNvCxnSpPr>
          <p:nvPr/>
        </p:nvCxnSpPr>
        <p:spPr>
          <a:xfrm flipH="1" flipV="1">
            <a:off x="5146057" y="2321170"/>
            <a:ext cx="174404" cy="1310618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xmlns="" id="{F5578E27-95CA-B142-BB8D-D978F11E25E3}"/>
              </a:ext>
            </a:extLst>
          </p:cNvPr>
          <p:cNvCxnSpPr>
            <a:cxnSpLocks/>
          </p:cNvCxnSpPr>
          <p:nvPr/>
        </p:nvCxnSpPr>
        <p:spPr>
          <a:xfrm flipV="1">
            <a:off x="5407813" y="2144631"/>
            <a:ext cx="231111" cy="1487157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xmlns="" id="{783A7831-D327-8E4F-BF5E-F9E356CC48C3}"/>
              </a:ext>
            </a:extLst>
          </p:cNvPr>
          <p:cNvCxnSpPr>
            <a:cxnSpLocks/>
          </p:cNvCxnSpPr>
          <p:nvPr/>
        </p:nvCxnSpPr>
        <p:spPr>
          <a:xfrm flipV="1">
            <a:off x="5523368" y="2144631"/>
            <a:ext cx="1567447" cy="1487158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A819F7D7-1D7D-0145-9EBA-7DA6AE4601F4}"/>
              </a:ext>
            </a:extLst>
          </p:cNvPr>
          <p:cNvCxnSpPr>
            <a:cxnSpLocks/>
          </p:cNvCxnSpPr>
          <p:nvPr/>
        </p:nvCxnSpPr>
        <p:spPr>
          <a:xfrm flipV="1">
            <a:off x="5638924" y="2144630"/>
            <a:ext cx="2000126" cy="1487158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40BE07C9-E1A2-F94C-A516-C887686E157E}"/>
              </a:ext>
            </a:extLst>
          </p:cNvPr>
          <p:cNvSpPr txBox="1"/>
          <p:nvPr/>
        </p:nvSpPr>
        <p:spPr>
          <a:xfrm>
            <a:off x="4713605" y="3739493"/>
            <a:ext cx="3305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conv1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conv2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conv4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conv5</a:t>
            </a:r>
            <a:r>
              <a:rPr kumimoji="1" lang="zh-CN" altLang="en-US" dirty="0"/>
              <a:t>和特征图的连接只在单</a:t>
            </a:r>
            <a:r>
              <a:rPr kumimoji="1" lang="en-US" altLang="zh-CN" dirty="0"/>
              <a:t>GPU</a:t>
            </a:r>
            <a:r>
              <a:rPr kumimoji="1" lang="zh-CN" altLang="en-US" dirty="0"/>
              <a:t>上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6A7D5731-1600-E944-B99C-8AF6141BD3BB}"/>
              </a:ext>
            </a:extLst>
          </p:cNvPr>
          <p:cNvSpPr txBox="1"/>
          <p:nvPr/>
        </p:nvSpPr>
        <p:spPr>
          <a:xfrm>
            <a:off x="2660128" y="595275"/>
            <a:ext cx="370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AlexNet</a:t>
            </a:r>
            <a:r>
              <a:rPr kumimoji="1" lang="zh-CN" altLang="en-US" dirty="0"/>
              <a:t>（</a:t>
            </a:r>
            <a:r>
              <a:rPr lang="en" altLang="zh-CN" dirty="0" err="1"/>
              <a:t>Krizhevsky</a:t>
            </a:r>
            <a:r>
              <a:rPr lang="en" altLang="zh-CN" dirty="0"/>
              <a:t> et al. 2012</a:t>
            </a:r>
            <a:r>
              <a:rPr kumimoji="1" lang="zh-CN" altLang="en-US" dirty="0"/>
              <a:t>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1AF23926-E6ED-B24D-B3AB-FD7743E4053B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</p:spTree>
    <p:extLst>
      <p:ext uri="{BB962C8B-B14F-4D97-AF65-F5344CB8AC3E}">
        <p14:creationId xmlns:p14="http://schemas.microsoft.com/office/powerpoint/2010/main" val="188680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装饰 矩形 10">
            <a:extLst>
              <a:ext uri="{FF2B5EF4-FFF2-40B4-BE49-F238E27FC236}">
                <a16:creationId xmlns:a16="http://schemas.microsoft.com/office/drawing/2014/main" xmlns="" id="{01C56547-9271-9842-A374-127EE8A66BE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7443" y="112572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xmlns="" id="{8600A237-263B-634A-8BEB-59597D26760F}"/>
              </a:ext>
            </a:extLst>
          </p:cNvPr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3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xmlns="" id="{249C0306-6282-1E4B-ACFC-2D75F3CE8B3E}"/>
              </a:ext>
            </a:extLst>
          </p:cNvPr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cxnSp>
        <p:nvCxnSpPr>
          <p:cNvPr id="8" name="直接连接符 59">
            <a:extLst>
              <a:ext uri="{FF2B5EF4-FFF2-40B4-BE49-F238E27FC236}">
                <a16:creationId xmlns:a16="http://schemas.microsoft.com/office/drawing/2014/main" xmlns="" id="{70AAA492-9391-D343-A557-ABB575B6A858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09D2A73E-B8BC-9648-B43A-B77F19BBA882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20140FC-7C1E-9C44-80B6-DEB432A6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904" y="927630"/>
            <a:ext cx="4606977" cy="14925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667485BB-ACFC-6141-98FA-A651E437D2FF}"/>
              </a:ext>
            </a:extLst>
          </p:cNvPr>
          <p:cNvSpPr txBox="1"/>
          <p:nvPr/>
        </p:nvSpPr>
        <p:spPr>
          <a:xfrm>
            <a:off x="320114" y="1333939"/>
            <a:ext cx="43934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ea typeface="+mj-ea"/>
              </a:rPr>
              <a:t>[</a:t>
            </a:r>
            <a:r>
              <a:rPr lang="en" altLang="zh-CN" sz="1400" dirty="0">
                <a:ea typeface="+mj-ea"/>
              </a:rPr>
              <a:t>227x227x3] INPUT</a:t>
            </a:r>
          </a:p>
          <a:p>
            <a:r>
              <a:rPr lang="en" altLang="zh-CN" sz="1400" dirty="0">
                <a:ea typeface="+mj-ea"/>
              </a:rPr>
              <a:t>[55x55x96]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CONV1</a:t>
            </a:r>
            <a:r>
              <a:rPr lang="en" altLang="zh-CN" sz="1400" dirty="0">
                <a:ea typeface="+mj-ea"/>
              </a:rPr>
              <a:t>: 96 11x11 filters at stride 4, pad 0</a:t>
            </a:r>
          </a:p>
          <a:p>
            <a:r>
              <a:rPr lang="en" altLang="zh-CN" sz="1400" dirty="0">
                <a:ea typeface="+mj-ea"/>
              </a:rPr>
              <a:t>[27x27x96]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POOL1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[27x27x96] NORM1: Normalization layer</a:t>
            </a:r>
          </a:p>
          <a:p>
            <a:r>
              <a:rPr lang="en" altLang="zh-CN" sz="1400" dirty="0">
                <a:ea typeface="+mj-ea"/>
              </a:rPr>
              <a:t>[27x27x256]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CONV2</a:t>
            </a:r>
            <a:r>
              <a:rPr lang="en" altLang="zh-CN" sz="1400" dirty="0">
                <a:ea typeface="+mj-ea"/>
              </a:rPr>
              <a:t>: 256 5x5 filters at stride 1, pad 2</a:t>
            </a:r>
          </a:p>
          <a:p>
            <a:r>
              <a:rPr lang="en" altLang="zh-CN" sz="1400" dirty="0">
                <a:ea typeface="+mj-ea"/>
              </a:rPr>
              <a:t>[13x13x256]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POOL2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[13x13x256] NORM2: Normalization layer</a:t>
            </a:r>
          </a:p>
          <a:p>
            <a:r>
              <a:rPr lang="en" altLang="zh-CN" sz="1400" dirty="0">
                <a:ea typeface="+mj-ea"/>
              </a:rPr>
              <a:t>[13x13x384]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CONV3</a:t>
            </a:r>
            <a:r>
              <a:rPr lang="en" altLang="zh-CN" sz="1400" dirty="0">
                <a:ea typeface="+mj-ea"/>
              </a:rPr>
              <a:t>: 384 3x3 filters at stride 1, pad 1</a:t>
            </a:r>
          </a:p>
          <a:p>
            <a:r>
              <a:rPr lang="en" altLang="zh-CN" sz="1400" dirty="0">
                <a:ea typeface="+mj-ea"/>
              </a:rPr>
              <a:t>[13x13x384] 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CONV4</a:t>
            </a:r>
            <a:r>
              <a:rPr lang="en" altLang="zh-CN" sz="1400" dirty="0">
                <a:ea typeface="+mj-ea"/>
              </a:rPr>
              <a:t>: 384 3x3 filters at stride 1, pad 1</a:t>
            </a:r>
          </a:p>
          <a:p>
            <a:r>
              <a:rPr lang="en" altLang="zh-CN" sz="1400" dirty="0">
                <a:ea typeface="+mj-ea"/>
              </a:rPr>
              <a:t>[13x13x256]</a:t>
            </a:r>
            <a:r>
              <a:rPr lang="en" altLang="zh-CN" sz="1400" dirty="0">
                <a:solidFill>
                  <a:srgbClr val="FF0000"/>
                </a:solidFill>
                <a:ea typeface="+mj-ea"/>
              </a:rPr>
              <a:t> CONV5</a:t>
            </a:r>
            <a:r>
              <a:rPr lang="en" altLang="zh-CN" sz="1400" dirty="0">
                <a:ea typeface="+mj-ea"/>
              </a:rPr>
              <a:t>: 256 3x3 filters at stride 1, pad 1</a:t>
            </a:r>
          </a:p>
          <a:p>
            <a:r>
              <a:rPr lang="en" altLang="zh-CN" sz="1400" dirty="0">
                <a:ea typeface="+mj-ea"/>
              </a:rPr>
              <a:t>[6x6x256] </a:t>
            </a:r>
            <a:r>
              <a:rPr lang="en" altLang="zh-CN" sz="1400" dirty="0">
                <a:highlight>
                  <a:srgbClr val="00FFFF"/>
                </a:highlight>
                <a:ea typeface="+mj-ea"/>
              </a:rPr>
              <a:t>MAX POOL3</a:t>
            </a:r>
            <a:r>
              <a:rPr lang="en" altLang="zh-CN" sz="1400" dirty="0">
                <a:ea typeface="+mj-ea"/>
              </a:rPr>
              <a:t>: 3x3 filters at stride 2</a:t>
            </a:r>
          </a:p>
          <a:p>
            <a:r>
              <a:rPr lang="en" altLang="zh-CN" sz="1400" dirty="0">
                <a:ea typeface="+mj-ea"/>
              </a:rPr>
              <a:t>[4096]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FC6</a:t>
            </a:r>
            <a:r>
              <a:rPr lang="en" altLang="zh-CN" sz="1400" dirty="0">
                <a:ea typeface="+mj-ea"/>
              </a:rPr>
              <a:t>: 4096 neurons</a:t>
            </a:r>
          </a:p>
          <a:p>
            <a:r>
              <a:rPr lang="en" altLang="zh-CN" sz="1400" dirty="0">
                <a:ea typeface="+mj-ea"/>
              </a:rPr>
              <a:t>[4096]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FC7</a:t>
            </a:r>
            <a:r>
              <a:rPr lang="en" altLang="zh-CN" sz="1400" dirty="0">
                <a:ea typeface="+mj-ea"/>
              </a:rPr>
              <a:t>: 4096 neurons</a:t>
            </a:r>
          </a:p>
          <a:p>
            <a:r>
              <a:rPr lang="en" altLang="zh-CN" sz="1400" dirty="0">
                <a:ea typeface="+mj-ea"/>
              </a:rPr>
              <a:t>[1000] </a:t>
            </a:r>
            <a:r>
              <a:rPr lang="en" altLang="zh-CN" sz="1400" dirty="0">
                <a:highlight>
                  <a:srgbClr val="008000"/>
                </a:highlight>
                <a:ea typeface="+mj-ea"/>
              </a:rPr>
              <a:t>FC8</a:t>
            </a:r>
            <a:r>
              <a:rPr lang="en" altLang="zh-CN" sz="1400" dirty="0">
                <a:ea typeface="+mj-ea"/>
              </a:rPr>
              <a:t>: 1000 neurons (class scores)</a:t>
            </a:r>
            <a:endParaRPr kumimoji="1" lang="zh-CN" altLang="en-US" sz="1400" dirty="0">
              <a:ea typeface="+mj-ea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xmlns="" id="{7635223C-9C8C-7248-9B67-AF626A238922}"/>
              </a:ext>
            </a:extLst>
          </p:cNvPr>
          <p:cNvCxnSpPr>
            <a:cxnSpLocks/>
          </p:cNvCxnSpPr>
          <p:nvPr/>
        </p:nvCxnSpPr>
        <p:spPr>
          <a:xfrm flipV="1">
            <a:off x="5783726" y="2062450"/>
            <a:ext cx="2863494" cy="1567034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xmlns="" id="{F5578E27-95CA-B142-BB8D-D978F11E25E3}"/>
              </a:ext>
            </a:extLst>
          </p:cNvPr>
          <p:cNvCxnSpPr>
            <a:cxnSpLocks/>
          </p:cNvCxnSpPr>
          <p:nvPr/>
        </p:nvCxnSpPr>
        <p:spPr>
          <a:xfrm flipV="1">
            <a:off x="5407813" y="1980269"/>
            <a:ext cx="751827" cy="165152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xmlns="" id="{783A7831-D327-8E4F-BF5E-F9E356CC48C3}"/>
              </a:ext>
            </a:extLst>
          </p:cNvPr>
          <p:cNvCxnSpPr>
            <a:cxnSpLocks/>
          </p:cNvCxnSpPr>
          <p:nvPr/>
        </p:nvCxnSpPr>
        <p:spPr>
          <a:xfrm flipV="1">
            <a:off x="5523368" y="1980269"/>
            <a:ext cx="2496144" cy="165152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xmlns="" id="{A819F7D7-1D7D-0145-9EBA-7DA6AE4601F4}"/>
              </a:ext>
            </a:extLst>
          </p:cNvPr>
          <p:cNvCxnSpPr>
            <a:cxnSpLocks/>
          </p:cNvCxnSpPr>
          <p:nvPr/>
        </p:nvCxnSpPr>
        <p:spPr>
          <a:xfrm flipV="1">
            <a:off x="5668938" y="2062450"/>
            <a:ext cx="2761673" cy="1569338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40BE07C9-E1A2-F94C-A516-C887686E157E}"/>
              </a:ext>
            </a:extLst>
          </p:cNvPr>
          <p:cNvSpPr txBox="1"/>
          <p:nvPr/>
        </p:nvSpPr>
        <p:spPr>
          <a:xfrm>
            <a:off x="4856276" y="3711665"/>
            <a:ext cx="3305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conv3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FC6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FC7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FC8</a:t>
            </a:r>
          </a:p>
          <a:p>
            <a:r>
              <a:rPr kumimoji="1" lang="zh-CN" altLang="en-US" dirty="0"/>
              <a:t>在</a:t>
            </a:r>
            <a:r>
              <a:rPr kumimoji="1" lang="en-US" altLang="zh-CN" dirty="0"/>
              <a:t>GPU</a:t>
            </a:r>
            <a:r>
              <a:rPr kumimoji="1" lang="zh-CN" altLang="en-US" dirty="0"/>
              <a:t>间进行交流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6A7D5731-1600-E944-B99C-8AF6141BD3BB}"/>
              </a:ext>
            </a:extLst>
          </p:cNvPr>
          <p:cNvSpPr txBox="1"/>
          <p:nvPr/>
        </p:nvSpPr>
        <p:spPr>
          <a:xfrm>
            <a:off x="2660128" y="595275"/>
            <a:ext cx="370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AlexNet</a:t>
            </a:r>
            <a:r>
              <a:rPr kumimoji="1" lang="zh-CN" altLang="en-US" dirty="0"/>
              <a:t>（</a:t>
            </a:r>
            <a:r>
              <a:rPr lang="en" altLang="zh-CN" dirty="0" err="1"/>
              <a:t>Krizhevsky</a:t>
            </a:r>
            <a:r>
              <a:rPr lang="en" altLang="zh-CN" dirty="0"/>
              <a:t> et al. 2012</a:t>
            </a:r>
            <a:r>
              <a:rPr kumimoji="1"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537E4D4E-C5A6-F240-9703-5284E1912BCF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</p:spTree>
    <p:extLst>
      <p:ext uri="{BB962C8B-B14F-4D97-AF65-F5344CB8AC3E}">
        <p14:creationId xmlns:p14="http://schemas.microsoft.com/office/powerpoint/2010/main" val="2644880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9499D8B-77F9-DA42-9769-24E087F20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201" y="689269"/>
            <a:ext cx="4846919" cy="485560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DD38329-A435-0448-977B-4347A83CB55A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  <p:cxnSp>
        <p:nvCxnSpPr>
          <p:cNvPr id="17" name="直接连接符 59">
            <a:extLst>
              <a:ext uri="{FF2B5EF4-FFF2-40B4-BE49-F238E27FC236}">
                <a16:creationId xmlns:a16="http://schemas.microsoft.com/office/drawing/2014/main" xmlns="" id="{1BE0D339-F336-4742-9E7B-CD49654933C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4AA62BC-5A9E-EA42-8934-DBF222B5EF18}"/>
              </a:ext>
            </a:extLst>
          </p:cNvPr>
          <p:cNvSpPr txBox="1"/>
          <p:nvPr/>
        </p:nvSpPr>
        <p:spPr>
          <a:xfrm>
            <a:off x="512466" y="1977102"/>
            <a:ext cx="3152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ILSRC14</a:t>
            </a:r>
            <a:r>
              <a:rPr kumimoji="1" lang="zh-CN" altLang="en-US" dirty="0"/>
              <a:t>分类任务第</a:t>
            </a:r>
            <a:r>
              <a:rPr kumimoji="1" lang="en-US" altLang="zh-CN" dirty="0"/>
              <a:t>2</a:t>
            </a:r>
            <a:r>
              <a:rPr kumimoji="1" lang="zh-CN" altLang="en-US" dirty="0"/>
              <a:t>名，定位任务第一名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训练步骤和</a:t>
            </a:r>
            <a:r>
              <a:rPr kumimoji="1" lang="en-US" altLang="zh-CN" dirty="0" err="1"/>
              <a:t>AlexNet</a:t>
            </a:r>
            <a:r>
              <a:rPr kumimoji="1" lang="zh-CN" altLang="en-US" dirty="0"/>
              <a:t>类似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没有</a:t>
            </a:r>
            <a:r>
              <a:rPr kumimoji="1" lang="en-US" altLang="zh-CN" dirty="0"/>
              <a:t>LRN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VGG16</a:t>
            </a:r>
            <a:r>
              <a:rPr kumimoji="1" lang="zh-CN" altLang="en-US" dirty="0"/>
              <a:t>和</a:t>
            </a:r>
            <a:r>
              <a:rPr kumimoji="1" lang="en-US" altLang="zh-CN" dirty="0"/>
              <a:t>VGG19</a:t>
            </a:r>
            <a:r>
              <a:rPr kumimoji="1" lang="zh-CN" altLang="en-US" dirty="0"/>
              <a:t>，后者性能稍好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3</a:t>
            </a:r>
            <a:r>
              <a:rPr lang="en" altLang="zh-CN" dirty="0"/>
              <a:t>x3</a:t>
            </a:r>
            <a:r>
              <a:rPr lang="zh-CN" altLang="en-US" dirty="0"/>
              <a:t>卷积核来代替</a:t>
            </a:r>
            <a:r>
              <a:rPr lang="en-US" altLang="zh-CN" dirty="0"/>
              <a:t>7</a:t>
            </a:r>
            <a:r>
              <a:rPr lang="en" altLang="zh-CN" dirty="0"/>
              <a:t>x7</a:t>
            </a:r>
            <a:r>
              <a:rPr lang="zh-CN" altLang="en-US" dirty="0"/>
              <a:t>卷积核，使用了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3</a:t>
            </a:r>
            <a:r>
              <a:rPr lang="en" altLang="zh-CN" dirty="0"/>
              <a:t>x3</a:t>
            </a:r>
            <a:r>
              <a:rPr lang="zh-CN" altLang="en-US" dirty="0"/>
              <a:t>卷积核来代替</a:t>
            </a:r>
            <a:r>
              <a:rPr lang="en-US" altLang="zh-CN" dirty="0"/>
              <a:t>5*5</a:t>
            </a:r>
            <a:r>
              <a:rPr lang="zh-CN" altLang="en-US" dirty="0"/>
              <a:t>卷积核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B8A80CCB-FCE1-B249-AFA9-C602211ABF1E}"/>
              </a:ext>
            </a:extLst>
          </p:cNvPr>
          <p:cNvSpPr txBox="1"/>
          <p:nvPr/>
        </p:nvSpPr>
        <p:spPr>
          <a:xfrm>
            <a:off x="512466" y="1286189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（</a:t>
            </a:r>
            <a:r>
              <a:rPr lang="en" altLang="zh-CN" dirty="0"/>
              <a:t>[</a:t>
            </a:r>
            <a:r>
              <a:rPr lang="en" altLang="zh-CN" dirty="0" err="1"/>
              <a:t>Simonyan</a:t>
            </a:r>
            <a:r>
              <a:rPr lang="en" altLang="zh-CN" dirty="0"/>
              <a:t> and Zisserman, 2014]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7930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9499D8B-77F9-DA42-9769-24E087F20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201" y="689269"/>
            <a:ext cx="4846919" cy="485560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DD38329-A435-0448-977B-4347A83CB55A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  <p:cxnSp>
        <p:nvCxnSpPr>
          <p:cNvPr id="17" name="直接连接符 59">
            <a:extLst>
              <a:ext uri="{FF2B5EF4-FFF2-40B4-BE49-F238E27FC236}">
                <a16:creationId xmlns:a16="http://schemas.microsoft.com/office/drawing/2014/main" xmlns="" id="{1BE0D339-F336-4742-9E7B-CD49654933C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B8A80CCB-FCE1-B249-AFA9-C602211ABF1E}"/>
              </a:ext>
            </a:extLst>
          </p:cNvPr>
          <p:cNvSpPr txBox="1"/>
          <p:nvPr/>
        </p:nvSpPr>
        <p:spPr>
          <a:xfrm>
            <a:off x="512466" y="1286189"/>
            <a:ext cx="440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VGG</a:t>
            </a:r>
            <a:r>
              <a:rPr kumimoji="1" lang="zh-CN" altLang="en-US" dirty="0"/>
              <a:t>（</a:t>
            </a:r>
            <a:r>
              <a:rPr lang="en" altLang="zh-CN" dirty="0"/>
              <a:t>[</a:t>
            </a:r>
            <a:r>
              <a:rPr lang="en" altLang="zh-CN" dirty="0" err="1"/>
              <a:t>Simonyan</a:t>
            </a:r>
            <a:r>
              <a:rPr lang="en" altLang="zh-CN" dirty="0"/>
              <a:t> and Zisserman, 2014]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xmlns="" id="{A6D497C3-8C7D-0E49-8A6A-998F984CBC83}"/>
                  </a:ext>
                </a:extLst>
              </p:cNvPr>
              <p:cNvSpPr txBox="1"/>
              <p:nvPr/>
            </p:nvSpPr>
            <p:spPr>
              <a:xfrm>
                <a:off x="635589" y="1818752"/>
                <a:ext cx="368520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Q1</a:t>
                </a:r>
                <a:r>
                  <a:rPr kumimoji="1" lang="zh-CN" altLang="en-US" dirty="0"/>
                  <a:t>：为什么用小卷积核？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堆叠的小卷积核和大卷积核的接收野相同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CN" altLang="en-US" dirty="0"/>
                  <a:t>参数更少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Q2</a:t>
                </a:r>
                <a:r>
                  <a:rPr kumimoji="1" lang="zh-CN" altLang="en-US" dirty="0"/>
                  <a:t>：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3x3</a:t>
                </a:r>
                <a:r>
                  <a:rPr kumimoji="1" lang="zh-CN" altLang="en-US" dirty="0"/>
                  <a:t>的卷积核接收野是多少？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/>
                  <a:t>7x7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6D497C3-8C7D-0E49-8A6A-998F984CB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89" y="1818752"/>
                <a:ext cx="3685202" cy="2031325"/>
              </a:xfrm>
              <a:prstGeom prst="rect">
                <a:avLst/>
              </a:prstGeom>
              <a:blipFill>
                <a:blip r:embed="rId7"/>
                <a:stretch>
                  <a:fillRect l="-1031" t="-621" r="-7216" b="-3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1835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DD38329-A435-0448-977B-4347A83CB55A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  <p:cxnSp>
        <p:nvCxnSpPr>
          <p:cNvPr id="17" name="直接连接符 59">
            <a:extLst>
              <a:ext uri="{FF2B5EF4-FFF2-40B4-BE49-F238E27FC236}">
                <a16:creationId xmlns:a16="http://schemas.microsoft.com/office/drawing/2014/main" xmlns="" id="{1BE0D339-F336-4742-9E7B-CD49654933C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B18395A-F725-2F43-A39F-C79FB0A44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093" y="629796"/>
            <a:ext cx="4877577" cy="47801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7B17F7F-5F39-DB48-AF15-6BD0598DC3AF}"/>
              </a:ext>
            </a:extLst>
          </p:cNvPr>
          <p:cNvSpPr txBox="1"/>
          <p:nvPr/>
        </p:nvSpPr>
        <p:spPr>
          <a:xfrm>
            <a:off x="554172" y="2254845"/>
            <a:ext cx="33134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22</a:t>
            </a:r>
            <a:r>
              <a:rPr kumimoji="1" lang="zh-CN" altLang="en-US" dirty="0"/>
              <a:t> 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高效地</a:t>
            </a:r>
            <a:r>
              <a:rPr kumimoji="1" lang="en-US" altLang="zh-CN" dirty="0"/>
              <a:t>Incept</a:t>
            </a:r>
            <a:r>
              <a:rPr kumimoji="1" lang="zh-CN" altLang="en-US" dirty="0"/>
              <a:t>模块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没有全连接层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500</a:t>
            </a:r>
            <a:r>
              <a:rPr kumimoji="1" lang="zh-CN" altLang="en-US" dirty="0"/>
              <a:t>万参数，仅为</a:t>
            </a:r>
            <a:r>
              <a:rPr kumimoji="1" lang="en-US" altLang="zh-CN" dirty="0" err="1"/>
              <a:t>AlexNet</a:t>
            </a:r>
            <a:r>
              <a:rPr kumimoji="1" lang="zh-CN" altLang="en-US" dirty="0"/>
              <a:t>的</a:t>
            </a:r>
            <a:r>
              <a:rPr kumimoji="1" lang="en-US" altLang="zh-CN" dirty="0"/>
              <a:t>1/12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ILSVRC14</a:t>
            </a:r>
            <a:r>
              <a:rPr kumimoji="1" lang="zh-CN" altLang="en-US" dirty="0"/>
              <a:t>分类挑战赛冠军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AF0455D-7610-844B-9532-18D669C6F44B}"/>
              </a:ext>
            </a:extLst>
          </p:cNvPr>
          <p:cNvSpPr txBox="1"/>
          <p:nvPr/>
        </p:nvSpPr>
        <p:spPr>
          <a:xfrm>
            <a:off x="554172" y="1118495"/>
            <a:ext cx="37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GoogLeNet</a:t>
            </a:r>
            <a:r>
              <a:rPr kumimoji="1" lang="zh-CN" altLang="en-US" dirty="0"/>
              <a:t>（</a:t>
            </a:r>
            <a:r>
              <a:rPr lang="en" altLang="zh-CN" dirty="0"/>
              <a:t> </a:t>
            </a:r>
            <a:r>
              <a:rPr lang="en" altLang="zh-CN" dirty="0" err="1"/>
              <a:t>Szegedy</a:t>
            </a:r>
            <a:r>
              <a:rPr lang="en" altLang="zh-CN" dirty="0"/>
              <a:t> et al., 2014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2839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DD38329-A435-0448-977B-4347A83CB55A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  <p:cxnSp>
        <p:nvCxnSpPr>
          <p:cNvPr id="17" name="直接连接符 59">
            <a:extLst>
              <a:ext uri="{FF2B5EF4-FFF2-40B4-BE49-F238E27FC236}">
                <a16:creationId xmlns:a16="http://schemas.microsoft.com/office/drawing/2014/main" xmlns="" id="{1BE0D339-F336-4742-9E7B-CD49654933C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AF0455D-7610-844B-9532-18D669C6F44B}"/>
              </a:ext>
            </a:extLst>
          </p:cNvPr>
          <p:cNvSpPr txBox="1"/>
          <p:nvPr/>
        </p:nvSpPr>
        <p:spPr>
          <a:xfrm>
            <a:off x="554172" y="1484380"/>
            <a:ext cx="37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GoogLeNet</a:t>
            </a:r>
            <a:r>
              <a:rPr kumimoji="1" lang="zh-CN" altLang="en-US" dirty="0"/>
              <a:t>（</a:t>
            </a:r>
            <a:r>
              <a:rPr lang="en" altLang="zh-CN" dirty="0"/>
              <a:t> </a:t>
            </a:r>
            <a:r>
              <a:rPr lang="en" altLang="zh-CN" dirty="0" err="1"/>
              <a:t>Szegedy</a:t>
            </a:r>
            <a:r>
              <a:rPr lang="en" altLang="zh-CN" dirty="0"/>
              <a:t> et al., 2014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FC829D4-4F2C-5A44-A6F3-6ACDFFF2D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15" y="2052822"/>
            <a:ext cx="8473055" cy="26374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3D5092D-A2BB-E64E-8C2A-CDB621429EAD}"/>
              </a:ext>
            </a:extLst>
          </p:cNvPr>
          <p:cNvSpPr txBox="1"/>
          <p:nvPr/>
        </p:nvSpPr>
        <p:spPr>
          <a:xfrm>
            <a:off x="5005111" y="1484380"/>
            <a:ext cx="311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两种</a:t>
            </a:r>
            <a:r>
              <a:rPr kumimoji="1" lang="en-US" altLang="zh-CN" dirty="0"/>
              <a:t>Inception</a:t>
            </a:r>
            <a:r>
              <a:rPr kumimoji="1" lang="zh-CN" altLang="en-US" dirty="0"/>
              <a:t>模块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AA1F8F8-B03F-194B-8D60-3FB3A8821595}"/>
              </a:ext>
            </a:extLst>
          </p:cNvPr>
          <p:cNvSpPr txBox="1"/>
          <p:nvPr/>
        </p:nvSpPr>
        <p:spPr>
          <a:xfrm>
            <a:off x="554172" y="4451301"/>
            <a:ext cx="445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并行的</a:t>
            </a:r>
            <a:r>
              <a:rPr kumimoji="1" lang="en-US" altLang="zh-CN" dirty="0"/>
              <a:t>4</a:t>
            </a:r>
            <a:r>
              <a:rPr kumimoji="1" lang="zh-CN" altLang="en-US" dirty="0"/>
              <a:t>路操作：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个卷积，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个池化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输出在通道上连接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</a:rPr>
              <a:t>计算消耗大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2E55FCC-17C5-7B4D-9312-5922692024BA}"/>
              </a:ext>
            </a:extLst>
          </p:cNvPr>
          <p:cNvSpPr/>
          <p:nvPr/>
        </p:nvSpPr>
        <p:spPr>
          <a:xfrm>
            <a:off x="5778230" y="3180945"/>
            <a:ext cx="1050587" cy="57393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xmlns="" id="{76753F2E-742E-8E4E-A88F-7309DBBC5B91}"/>
              </a:ext>
            </a:extLst>
          </p:cNvPr>
          <p:cNvCxnSpPr/>
          <p:nvPr/>
        </p:nvCxnSpPr>
        <p:spPr>
          <a:xfrm flipV="1">
            <a:off x="5583677" y="3861881"/>
            <a:ext cx="194553" cy="82844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AB22498-6F28-6A4B-8B7D-EA5DDDD63921}"/>
              </a:ext>
            </a:extLst>
          </p:cNvPr>
          <p:cNvSpPr txBox="1"/>
          <p:nvPr/>
        </p:nvSpPr>
        <p:spPr>
          <a:xfrm>
            <a:off x="4924742" y="4847810"/>
            <a:ext cx="380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降维：减少通道数，即减少了参数</a:t>
            </a:r>
            <a:endParaRPr kumimoji="1"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071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9"/>
          <p:cNvGrpSpPr/>
          <p:nvPr/>
        </p:nvGrpSpPr>
        <p:grpSpPr>
          <a:xfrm>
            <a:off x="358185" y="268539"/>
            <a:ext cx="5255212" cy="382971"/>
            <a:chOff x="393745" y="386806"/>
            <a:chExt cx="7006949" cy="510628"/>
          </a:xfrm>
        </p:grpSpPr>
        <p:sp>
          <p:nvSpPr>
            <p:cNvPr id="1048597" name="文本框 50"/>
            <p:cNvSpPr txBox="1"/>
            <p:nvPr/>
          </p:nvSpPr>
          <p:spPr>
            <a:xfrm>
              <a:off x="393745" y="391831"/>
              <a:ext cx="1277577" cy="429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赛事资源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598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599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28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00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01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02" name="文本框 4"/>
          <p:cNvSpPr txBox="1"/>
          <p:nvPr/>
        </p:nvSpPr>
        <p:spPr>
          <a:xfrm>
            <a:off x="7709647" y="274320"/>
            <a:ext cx="120702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1048603" name="PA-装饰 矩形 10"/>
          <p:cNvSpPr/>
          <p:nvPr>
            <p:custDataLst>
              <p:tags r:id="rId1"/>
            </p:custDataLst>
          </p:nvPr>
        </p:nvSpPr>
        <p:spPr>
          <a:xfrm>
            <a:off x="358185" y="0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04" name="文本框 10"/>
          <p:cNvSpPr txBox="1"/>
          <p:nvPr/>
        </p:nvSpPr>
        <p:spPr>
          <a:xfrm>
            <a:off x="430306" y="1013012"/>
            <a:ext cx="823856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天池新人赛由天池与</a:t>
            </a:r>
            <a:r>
              <a:rPr lang="en-US" altLang="zh-CN" sz="1600" dirty="0"/>
              <a:t>Datawhale</a:t>
            </a:r>
            <a:r>
              <a:rPr lang="zh-CN" altLang="en-US" sz="1600" dirty="0"/>
              <a:t>联合发起，并</a:t>
            </a:r>
            <a:r>
              <a:rPr lang="zh-CN" altLang="en-US" sz="1600" dirty="0">
                <a:sym typeface="+mn-ea"/>
              </a:rPr>
              <a:t>提供学习内容和</a:t>
            </a:r>
            <a:r>
              <a:rPr lang="zh-CN" altLang="en-US" sz="1600" dirty="0"/>
              <a:t>组织学习：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GB" altLang="zh-CN" sz="1600" dirty="0"/>
              <a:t>Datawha</a:t>
            </a:r>
            <a:r>
              <a:rPr lang="en-US" altLang="zh-CN" sz="1600" dirty="0"/>
              <a:t>l</a:t>
            </a:r>
            <a:r>
              <a:rPr lang="en-GB" altLang="zh-CN" sz="1600" dirty="0"/>
              <a:t>e</a:t>
            </a:r>
            <a:r>
              <a:rPr lang="zh-CN" altLang="en-US" sz="1600" dirty="0"/>
              <a:t>是一个专注于数据科学与</a:t>
            </a:r>
            <a:r>
              <a:rPr lang="en-GB" altLang="zh-CN" sz="1600" dirty="0"/>
              <a:t>AI</a:t>
            </a:r>
            <a:r>
              <a:rPr lang="zh-CN" altLang="en-US" sz="1600" dirty="0"/>
              <a:t>领域的开源组织；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CV</a:t>
            </a:r>
            <a:r>
              <a:rPr lang="zh-CN" altLang="zh-CN" sz="1600" dirty="0"/>
              <a:t>直播</a:t>
            </a:r>
            <a:r>
              <a:rPr lang="en-US" altLang="zh-CN" sz="1600" dirty="0"/>
              <a:t>PPT </a:t>
            </a:r>
            <a:r>
              <a:rPr lang="zh-CN" altLang="en-US" sz="1600" dirty="0"/>
              <a:t>可关注</a:t>
            </a:r>
            <a:r>
              <a:rPr lang="en-US" altLang="zh-CN" sz="1600" dirty="0"/>
              <a:t>Datawhale</a:t>
            </a:r>
            <a:r>
              <a:rPr lang="zh-CN" altLang="en-US" sz="1600" dirty="0"/>
              <a:t>，</a:t>
            </a:r>
            <a:r>
              <a:rPr lang="zh-CN" altLang="zh-CN" sz="1600" dirty="0"/>
              <a:t>回复关键词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</a:rPr>
              <a:t>CV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</a:rPr>
              <a:t>直播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zh-CN" altLang="zh-CN" sz="1600" dirty="0"/>
              <a:t>下载</a:t>
            </a:r>
            <a:r>
              <a:rPr lang="zh-CN" altLang="en-US" sz="1600" dirty="0"/>
              <a:t>；</a:t>
            </a:r>
            <a:endParaRPr lang="en-GB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dirty="0"/>
              <a:t>同时可以加入</a:t>
            </a:r>
            <a:r>
              <a:rPr lang="en-US" altLang="zh-CN" sz="1600" dirty="0"/>
              <a:t>Datawhale</a:t>
            </a:r>
            <a:r>
              <a:rPr lang="zh-CN" altLang="zh-CN" sz="1600" dirty="0"/>
              <a:t>数据竞赛交流群，一起组队参赛，交流学习；</a:t>
            </a:r>
            <a:endParaRPr lang="en-GB" altLang="zh-CN" sz="1600" dirty="0"/>
          </a:p>
        </p:txBody>
      </p:sp>
      <p:pic>
        <p:nvPicPr>
          <p:cNvPr id="2097152" name="图片 11"/>
          <p:cNvPicPr>
            <a:picLocks noChangeAspect="1"/>
          </p:cNvPicPr>
          <p:nvPr/>
        </p:nvPicPr>
        <p:blipFill>
          <a:blip r:embed="rId5"/>
          <a:srcRect l="15781" t="11667" r="16955" b="31289"/>
          <a:stretch>
            <a:fillRect/>
          </a:stretch>
        </p:blipFill>
        <p:spPr>
          <a:xfrm>
            <a:off x="3573304" y="2931294"/>
            <a:ext cx="16097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DD38329-A435-0448-977B-4347A83CB55A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  <p:cxnSp>
        <p:nvCxnSpPr>
          <p:cNvPr id="17" name="直接连接符 59">
            <a:extLst>
              <a:ext uri="{FF2B5EF4-FFF2-40B4-BE49-F238E27FC236}">
                <a16:creationId xmlns:a16="http://schemas.microsoft.com/office/drawing/2014/main" xmlns="" id="{1BE0D339-F336-4742-9E7B-CD49654933C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AF0455D-7610-844B-9532-18D669C6F44B}"/>
              </a:ext>
            </a:extLst>
          </p:cNvPr>
          <p:cNvSpPr txBox="1"/>
          <p:nvPr/>
        </p:nvSpPr>
        <p:spPr>
          <a:xfrm>
            <a:off x="607646" y="1077794"/>
            <a:ext cx="37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ResNet</a:t>
            </a:r>
            <a:r>
              <a:rPr lang="en" altLang="zh-CN" dirty="0"/>
              <a:t>([He et al., 2015])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31DCDCE-4FBF-184A-BFEF-8DC59303B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37" y="1631607"/>
            <a:ext cx="8154517" cy="24561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D630ECD-B909-734A-A823-87195BC339AE}"/>
              </a:ext>
            </a:extLst>
          </p:cNvPr>
          <p:cNvSpPr txBox="1"/>
          <p:nvPr/>
        </p:nvSpPr>
        <p:spPr>
          <a:xfrm>
            <a:off x="3672952" y="974942"/>
            <a:ext cx="486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网络越深，误差越大。这不是过拟合的原因，而是一个优化的问题，网络越深，越难优化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073D35F0-3FD5-924B-9428-441EAA2559C8}"/>
              </a:ext>
            </a:extLst>
          </p:cNvPr>
          <p:cNvSpPr txBox="1"/>
          <p:nvPr/>
        </p:nvSpPr>
        <p:spPr>
          <a:xfrm>
            <a:off x="3672952" y="4508933"/>
            <a:ext cx="4449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41A092"/>
                </a:solidFill>
              </a:rPr>
              <a:t>解决：希望更深的模型至少要比更浅的模型要好，将前面学习的内容</a:t>
            </a:r>
            <a:r>
              <a:rPr kumimoji="1" lang="en-US" altLang="zh-CN" dirty="0">
                <a:solidFill>
                  <a:srgbClr val="41A092"/>
                </a:solidFill>
              </a:rPr>
              <a:t>copy</a:t>
            </a:r>
            <a:r>
              <a:rPr kumimoji="1" lang="zh-CN" altLang="en-US" dirty="0">
                <a:solidFill>
                  <a:srgbClr val="41A092"/>
                </a:solidFill>
              </a:rPr>
              <a:t>到后面来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302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DD38329-A435-0448-977B-4347A83CB55A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  <p:cxnSp>
        <p:nvCxnSpPr>
          <p:cNvPr id="17" name="直接连接符 59">
            <a:extLst>
              <a:ext uri="{FF2B5EF4-FFF2-40B4-BE49-F238E27FC236}">
                <a16:creationId xmlns:a16="http://schemas.microsoft.com/office/drawing/2014/main" xmlns="" id="{1BE0D339-F336-4742-9E7B-CD49654933C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AF0455D-7610-844B-9532-18D669C6F44B}"/>
              </a:ext>
            </a:extLst>
          </p:cNvPr>
          <p:cNvSpPr txBox="1"/>
          <p:nvPr/>
        </p:nvSpPr>
        <p:spPr>
          <a:xfrm>
            <a:off x="635589" y="1262644"/>
            <a:ext cx="37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ResNet</a:t>
            </a:r>
            <a:r>
              <a:rPr lang="en" altLang="zh-CN" dirty="0"/>
              <a:t>([He et al., 2015])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413012F-6C31-844F-A410-39F8739EA2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5"/>
          <a:stretch/>
        </p:blipFill>
        <p:spPr>
          <a:xfrm>
            <a:off x="5651769" y="1005335"/>
            <a:ext cx="3183861" cy="44571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879D298-5641-0746-B3BD-1A3FAAC4A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369" y="2083901"/>
            <a:ext cx="5309035" cy="27648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DA0E0F1-10A0-A847-B7FA-4C056DB0977A}"/>
              </a:ext>
            </a:extLst>
          </p:cNvPr>
          <p:cNvSpPr txBox="1"/>
          <p:nvPr/>
        </p:nvSpPr>
        <p:spPr>
          <a:xfrm>
            <a:off x="3677484" y="4866646"/>
            <a:ext cx="344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拟合残差</a:t>
            </a:r>
            <a:r>
              <a:rPr kumimoji="1" lang="en-US" altLang="zh-CN" dirty="0"/>
              <a:t>F(x)=H(x)-x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706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DD38329-A435-0448-977B-4347A83CB55A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案例学习</a:t>
            </a:r>
          </a:p>
        </p:txBody>
      </p:sp>
      <p:cxnSp>
        <p:nvCxnSpPr>
          <p:cNvPr id="17" name="直接连接符 59">
            <a:extLst>
              <a:ext uri="{FF2B5EF4-FFF2-40B4-BE49-F238E27FC236}">
                <a16:creationId xmlns:a16="http://schemas.microsoft.com/office/drawing/2014/main" xmlns="" id="{1BE0D339-F336-4742-9E7B-CD49654933C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AF0455D-7610-844B-9532-18D669C6F44B}"/>
              </a:ext>
            </a:extLst>
          </p:cNvPr>
          <p:cNvSpPr txBox="1"/>
          <p:nvPr/>
        </p:nvSpPr>
        <p:spPr>
          <a:xfrm>
            <a:off x="635589" y="1262644"/>
            <a:ext cx="37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ResNet</a:t>
            </a:r>
            <a:r>
              <a:rPr lang="en" altLang="zh-CN" dirty="0"/>
              <a:t>([He et al., 2015])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413012F-6C31-844F-A410-39F8739EA2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5"/>
          <a:stretch/>
        </p:blipFill>
        <p:spPr>
          <a:xfrm>
            <a:off x="5651769" y="1005335"/>
            <a:ext cx="3183861" cy="44571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879D298-5641-0746-B3BD-1A3FAAC4AF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971"/>
          <a:stretch/>
        </p:blipFill>
        <p:spPr>
          <a:xfrm>
            <a:off x="3492232" y="2083901"/>
            <a:ext cx="2125172" cy="27648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79084C55-4BC0-4941-B665-6C8DBDC6D196}"/>
              </a:ext>
            </a:extLst>
          </p:cNvPr>
          <p:cNvSpPr txBox="1"/>
          <p:nvPr/>
        </p:nvSpPr>
        <p:spPr>
          <a:xfrm>
            <a:off x="635589" y="2039189"/>
            <a:ext cx="27088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模型细节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残差块为基本单元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每个残差块有两个</a:t>
            </a:r>
            <a:r>
              <a:rPr kumimoji="1" lang="en-US" altLang="zh-CN" dirty="0"/>
              <a:t>3x3</a:t>
            </a:r>
            <a:r>
              <a:rPr kumimoji="1" lang="zh-CN" altLang="en-US" dirty="0"/>
              <a:t>卷积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周期性地</a:t>
            </a:r>
            <a:r>
              <a:rPr kumimoji="1" lang="en-US" altLang="zh-CN" dirty="0"/>
              <a:t>2</a:t>
            </a:r>
            <a:r>
              <a:rPr kumimoji="1" lang="zh-CN" altLang="en-US" dirty="0"/>
              <a:t>倍增卷积核组数，和使用下采样</a:t>
            </a:r>
            <a:r>
              <a:rPr kumimoji="1" lang="en-US" altLang="zh-CN" dirty="0"/>
              <a:t>2</a:t>
            </a:r>
            <a:r>
              <a:rPr kumimoji="1" lang="zh-CN" altLang="en-US" dirty="0"/>
              <a:t>倍减图像尺寸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网络初始有单独的卷积层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只有一个全连接层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71353E5-0D24-AB4D-BDF8-648A9009F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6468" y="326495"/>
            <a:ext cx="1450219" cy="18722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2B281C9-DA76-E042-9DCE-8C265F8DCA92}"/>
              </a:ext>
            </a:extLst>
          </p:cNvPr>
          <p:cNvSpPr txBox="1"/>
          <p:nvPr/>
        </p:nvSpPr>
        <p:spPr>
          <a:xfrm>
            <a:off x="4800493" y="359765"/>
            <a:ext cx="243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更深层使用</a:t>
            </a:r>
            <a:r>
              <a:rPr kumimoji="1" lang="en-US" altLang="zh-CN" dirty="0">
                <a:solidFill>
                  <a:srgbClr val="FF0000"/>
                </a:solidFill>
              </a:rPr>
              <a:t>Bottleneck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06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DD38329-A435-0448-977B-4347A83CB55A}"/>
              </a:ext>
            </a:extLst>
          </p:cNvPr>
          <p:cNvSpPr txBox="1"/>
          <p:nvPr/>
        </p:nvSpPr>
        <p:spPr>
          <a:xfrm>
            <a:off x="635589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网络比较</a:t>
            </a:r>
          </a:p>
        </p:txBody>
      </p:sp>
      <p:cxnSp>
        <p:nvCxnSpPr>
          <p:cNvPr id="17" name="直接连接符 59">
            <a:extLst>
              <a:ext uri="{FF2B5EF4-FFF2-40B4-BE49-F238E27FC236}">
                <a16:creationId xmlns:a16="http://schemas.microsoft.com/office/drawing/2014/main" xmlns="" id="{1BE0D339-F336-4742-9E7B-CD49654933C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93CD0582-089C-0A4D-9A84-0C224112F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3" y="1976753"/>
            <a:ext cx="8164248" cy="3227935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xmlns="" id="{88A425FC-A89F-0A46-A363-F61D103F878B}"/>
              </a:ext>
            </a:extLst>
          </p:cNvPr>
          <p:cNvCxnSpPr/>
          <p:nvPr/>
        </p:nvCxnSpPr>
        <p:spPr>
          <a:xfrm>
            <a:off x="6643991" y="1546698"/>
            <a:ext cx="1159366" cy="1040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43C4476F-CC60-7A45-9129-3743BCB571BC}"/>
              </a:ext>
            </a:extLst>
          </p:cNvPr>
          <p:cNvSpPr txBox="1"/>
          <p:nvPr/>
        </p:nvSpPr>
        <p:spPr>
          <a:xfrm>
            <a:off x="5711023" y="1155495"/>
            <a:ext cx="3025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VGG</a:t>
            </a:r>
            <a:r>
              <a:rPr kumimoji="1" lang="zh-CN" altLang="en-US" sz="1400" dirty="0"/>
              <a:t>：最高内存，最多计算</a:t>
            </a:r>
            <a:endParaRPr kumimoji="1" lang="en-US" altLang="zh-CN" sz="1400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xmlns="" id="{0691FC89-B3DB-E542-966A-D75E4AAFD567}"/>
              </a:ext>
            </a:extLst>
          </p:cNvPr>
          <p:cNvCxnSpPr>
            <a:cxnSpLocks/>
          </p:cNvCxnSpPr>
          <p:nvPr/>
        </p:nvCxnSpPr>
        <p:spPr>
          <a:xfrm>
            <a:off x="4786009" y="1523995"/>
            <a:ext cx="291829" cy="155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16E8EA79-3F7E-5843-A360-BF0649E6C578}"/>
              </a:ext>
            </a:extLst>
          </p:cNvPr>
          <p:cNvSpPr txBox="1"/>
          <p:nvPr/>
        </p:nvSpPr>
        <p:spPr>
          <a:xfrm>
            <a:off x="3497980" y="1248648"/>
            <a:ext cx="1974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/>
              <a:t>GoogLeNet</a:t>
            </a:r>
            <a:r>
              <a:rPr kumimoji="1" lang="zh-CN" altLang="en-US" sz="1400" dirty="0"/>
              <a:t>：最高效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xmlns="" id="{E5CEA7A4-8DC9-5840-9336-958D5ECBC86A}"/>
              </a:ext>
            </a:extLst>
          </p:cNvPr>
          <p:cNvCxnSpPr>
            <a:cxnSpLocks/>
          </p:cNvCxnSpPr>
          <p:nvPr/>
        </p:nvCxnSpPr>
        <p:spPr>
          <a:xfrm flipH="1" flipV="1">
            <a:off x="5077838" y="4066163"/>
            <a:ext cx="1157592" cy="850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205FFD61-3840-C046-9F84-5D5F455008E9}"/>
              </a:ext>
            </a:extLst>
          </p:cNvPr>
          <p:cNvSpPr txBox="1"/>
          <p:nvPr/>
        </p:nvSpPr>
        <p:spPr>
          <a:xfrm>
            <a:off x="6391072" y="4917071"/>
            <a:ext cx="175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/>
              <a:t>AlexNet</a:t>
            </a:r>
            <a:r>
              <a:rPr kumimoji="1" lang="zh-CN" altLang="en-US" sz="1400" dirty="0"/>
              <a:t>：精度低，内存大，计算少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9958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1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总结</a:t>
            </a: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35589" y="964607"/>
            <a:ext cx="155871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14A935C-3DC4-8D41-8E61-D262EFE14844}"/>
              </a:ext>
            </a:extLst>
          </p:cNvPr>
          <p:cNvSpPr txBox="1"/>
          <p:nvPr/>
        </p:nvSpPr>
        <p:spPr>
          <a:xfrm>
            <a:off x="635589" y="1429966"/>
            <a:ext cx="3488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如何提升分类模型性能？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改善</a:t>
            </a:r>
            <a:r>
              <a:rPr kumimoji="1" lang="en-US" altLang="zh-CN" dirty="0" err="1"/>
              <a:t>ResNet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SENet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1x1</a:t>
            </a:r>
            <a:r>
              <a:rPr kumimoji="1" lang="zh-CN" altLang="en-US" dirty="0"/>
              <a:t>卷积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more…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A299655-4A39-F242-B9CC-8663CF25CE9B}"/>
              </a:ext>
            </a:extLst>
          </p:cNvPr>
          <p:cNvSpPr txBox="1"/>
          <p:nvPr/>
        </p:nvSpPr>
        <p:spPr>
          <a:xfrm>
            <a:off x="634071" y="3593744"/>
            <a:ext cx="7169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dirty="0" err="1">
                <a:ea typeface="+mn-lt"/>
                <a:cs typeface="+mn-lt"/>
              </a:rPr>
              <a:t>Datawhale</a:t>
            </a:r>
            <a:r>
              <a:rPr lang="en-US" altLang="zh-CN" dirty="0">
                <a:ea typeface="+mn-lt"/>
                <a:cs typeface="+mn-lt"/>
              </a:rPr>
              <a:t> CV</a:t>
            </a:r>
            <a:r>
              <a:rPr lang="zh-CN" altLang="en-US" dirty="0">
                <a:ea typeface="+mn-lt"/>
                <a:cs typeface="+mn-lt"/>
              </a:rPr>
              <a:t>小组开源项目：动手学CV-Pytorch版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https://github.com/datawhalechina/dive-into-cv-pytorch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en-US" altLang="zh-CN" dirty="0"/>
          </a:p>
          <a:p>
            <a:r>
              <a:rPr lang="zh-CN" altLang="en-US" dirty="0"/>
              <a:t>本节讲解的各种模型比较：</a:t>
            </a:r>
            <a:endParaRPr lang="en-US" altLang="zh-CN" dirty="0"/>
          </a:p>
          <a:p>
            <a:r>
              <a:rPr lang="en" altLang="zh-CN" dirty="0">
                <a:hlinkClick r:id="rId6"/>
              </a:rPr>
              <a:t>https://github.com/QiangZiBro/cnn_models_comparation.pytorch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4909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59EEFBC-CECD-DD49-808B-32F3C69B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86A18BB-A4E4-3D48-964C-98C605872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PA-装饰 矩形 10">
            <a:extLst>
              <a:ext uri="{FF2B5EF4-FFF2-40B4-BE49-F238E27FC236}">
                <a16:creationId xmlns:a16="http://schemas.microsoft.com/office/drawing/2014/main" xmlns="" id="{1FC7D358-1EC1-1C46-830B-4CA25A3DEFC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330" y="143351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xmlns="" id="{9240094B-F740-C54E-AD61-423E0EBA3241}"/>
              </a:ext>
            </a:extLst>
          </p:cNvPr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3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xmlns="" id="{AD05AC3C-CB7F-2347-80B2-4B40717EFAD2}"/>
              </a:ext>
            </a:extLst>
          </p:cNvPr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C2B69560-29C8-CE45-80BA-5EC696709886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参考</a:t>
            </a:r>
          </a:p>
        </p:txBody>
      </p:sp>
      <p:cxnSp>
        <p:nvCxnSpPr>
          <p:cNvPr id="8" name="直接连接符 59">
            <a:extLst>
              <a:ext uri="{FF2B5EF4-FFF2-40B4-BE49-F238E27FC236}">
                <a16:creationId xmlns:a16="http://schemas.microsoft.com/office/drawing/2014/main" xmlns="" id="{0DC64AD0-22E0-B34E-95E4-D9DE0ACC3956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667917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31EA13E9-F401-2E46-9027-BF0DF11AC96A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3459D31-D4EB-9243-9C66-251E5FF98FD8}"/>
              </a:ext>
            </a:extLst>
          </p:cNvPr>
          <p:cNvSpPr txBox="1"/>
          <p:nvPr/>
        </p:nvSpPr>
        <p:spPr>
          <a:xfrm>
            <a:off x="635589" y="1429966"/>
            <a:ext cx="81679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1.CS231N </a:t>
            </a:r>
            <a:r>
              <a:rPr lang="en" altLang="zh-CN" dirty="0">
                <a:hlinkClick r:id="rId4"/>
              </a:rPr>
              <a:t>http://cs231n.stanford.edu/</a:t>
            </a:r>
            <a:endParaRPr lang="en" altLang="zh-CN" dirty="0"/>
          </a:p>
          <a:p>
            <a:r>
              <a:rPr kumimoji="1" lang="en" altLang="zh-CN" dirty="0"/>
              <a:t>2.CS230 </a:t>
            </a:r>
            <a:r>
              <a:rPr lang="en" altLang="zh-CN" dirty="0">
                <a:hlinkClick r:id="rId5"/>
              </a:rPr>
              <a:t>https://cs230.stanford.edu/</a:t>
            </a:r>
            <a:endParaRPr lang="en" altLang="zh-CN" dirty="0"/>
          </a:p>
          <a:p>
            <a:r>
              <a:rPr kumimoji="1" lang="en" altLang="zh-CN" dirty="0"/>
              <a:t>3.CNN explainer </a:t>
            </a:r>
            <a:r>
              <a:rPr lang="en" altLang="zh-CN" dirty="0">
                <a:hlinkClick r:id="rId6"/>
              </a:rPr>
              <a:t>https://poloclub.github.io/cnn-explainer/</a:t>
            </a:r>
            <a:endParaRPr lang="en" altLang="zh-CN" dirty="0"/>
          </a:p>
          <a:p>
            <a:r>
              <a:rPr lang="en" altLang="zh-CN" dirty="0"/>
              <a:t>4.LeCun, Y., </a:t>
            </a:r>
            <a:r>
              <a:rPr lang="en" altLang="zh-CN" dirty="0" err="1"/>
              <a:t>Bottou</a:t>
            </a:r>
            <a:r>
              <a:rPr lang="en" altLang="zh-CN" dirty="0"/>
              <a:t>, L., </a:t>
            </a:r>
            <a:r>
              <a:rPr lang="en" altLang="zh-CN" dirty="0" err="1"/>
              <a:t>Bengio</a:t>
            </a:r>
            <a:r>
              <a:rPr lang="en" altLang="zh-CN" dirty="0"/>
              <a:t>, Y., &amp; Haffner, P. (1998). Gradient-based learning applied to document recognition. Proceedings of the IEEE, 86(11), 2278-2324.</a:t>
            </a:r>
          </a:p>
          <a:p>
            <a:r>
              <a:rPr lang="en-US" altLang="zh-CN" dirty="0"/>
              <a:t>5.</a:t>
            </a:r>
            <a:r>
              <a:rPr lang="en" altLang="zh-CN" dirty="0"/>
              <a:t> </a:t>
            </a:r>
            <a:r>
              <a:rPr lang="en" altLang="zh-CN" dirty="0" err="1"/>
              <a:t>Szegedy</a:t>
            </a:r>
            <a:r>
              <a:rPr lang="en" altLang="zh-CN" dirty="0"/>
              <a:t>, C., Liu, W., Jia, Y., </a:t>
            </a:r>
            <a:r>
              <a:rPr lang="en" altLang="zh-CN" dirty="0" err="1"/>
              <a:t>Sermanet</a:t>
            </a:r>
            <a:r>
              <a:rPr lang="en" altLang="zh-CN" dirty="0"/>
              <a:t>, P., Reed, S., &amp; </a:t>
            </a:r>
            <a:r>
              <a:rPr lang="en" altLang="zh-CN" dirty="0" err="1"/>
              <a:t>Anguelov</a:t>
            </a:r>
            <a:r>
              <a:rPr lang="en" altLang="zh-CN" dirty="0"/>
              <a:t>, D. &amp; </a:t>
            </a:r>
            <a:r>
              <a:rPr lang="en" altLang="zh-CN" dirty="0" err="1"/>
              <a:t>Rabinovich</a:t>
            </a:r>
            <a:r>
              <a:rPr lang="en" altLang="zh-CN" dirty="0"/>
              <a:t>, A.(2015). Going deeper with convolutions. In Proceedings of the IEEE conference on computer vision and pattern recognition (pp. 1-9).</a:t>
            </a:r>
          </a:p>
          <a:p>
            <a:r>
              <a:rPr lang="en-US" altLang="zh-CN" dirty="0"/>
              <a:t>6.</a:t>
            </a:r>
            <a:r>
              <a:rPr lang="en" altLang="zh-CN" dirty="0"/>
              <a:t> </a:t>
            </a:r>
            <a:r>
              <a:rPr lang="en" altLang="zh-CN" dirty="0" err="1"/>
              <a:t>Simonyan</a:t>
            </a:r>
            <a:r>
              <a:rPr lang="en" altLang="zh-CN" dirty="0"/>
              <a:t>, K., &amp; Zisserman, A. (2014). Very deep convolutional networks for large-scale image recognition. </a:t>
            </a:r>
            <a:r>
              <a:rPr lang="en" altLang="zh-CN" dirty="0" err="1"/>
              <a:t>arXiv</a:t>
            </a:r>
            <a:r>
              <a:rPr lang="en" altLang="zh-CN" dirty="0"/>
              <a:t> preprint arXiv:1409.1556.</a:t>
            </a:r>
          </a:p>
          <a:p>
            <a:r>
              <a:rPr lang="en-US" altLang="zh-CN" dirty="0"/>
              <a:t>7.</a:t>
            </a:r>
            <a:r>
              <a:rPr lang="en" altLang="zh-CN" dirty="0"/>
              <a:t> He, K., Zhang, X., Ren, S., &amp; Sun, J. (2016). Deep residual learning for image recognition. In Proceedings of the IEEE conference on computer vision and pattern recognition (pp. 770-778).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4766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-装饰 矩形 10"/>
          <p:cNvSpPr/>
          <p:nvPr>
            <p:custDataLst>
              <p:tags r:id="rId2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PA-装饰 矩形 7"/>
          <p:cNvSpPr/>
          <p:nvPr>
            <p:custDataLst>
              <p:tags r:id="rId3"/>
            </p:custDataLst>
          </p:nvPr>
        </p:nvSpPr>
        <p:spPr>
          <a:xfrm>
            <a:off x="2292248" y="2121349"/>
            <a:ext cx="4565142" cy="1472684"/>
          </a:xfrm>
          <a:prstGeom prst="rect">
            <a:avLst/>
          </a:prstGeom>
          <a:noFill/>
          <a:ln w="28575">
            <a:solidFill>
              <a:srgbClr val="13192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PA-装饰 矩形 1"/>
          <p:cNvSpPr/>
          <p:nvPr>
            <p:custDataLst>
              <p:tags r:id="rId4"/>
            </p:custDataLst>
          </p:nvPr>
        </p:nvSpPr>
        <p:spPr>
          <a:xfrm>
            <a:off x="2493416" y="2308801"/>
            <a:ext cx="4155948" cy="1102850"/>
          </a:xfrm>
          <a:prstGeom prst="rect">
            <a:avLst/>
          </a:prstGeom>
          <a:solidFill>
            <a:schemeClr val="bg1"/>
          </a:solidFill>
          <a:ln w="28575">
            <a:solidFill>
              <a:srgbClr val="131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PA-文本 AutoShape 3"/>
          <p:cNvSpPr>
            <a:spLocks noChangeAspect="1" noChangeArrowheads="1" noTextEdit="1"/>
          </p:cNvSpPr>
          <p:nvPr>
            <p:custDataLst>
              <p:tags r:id="rId5"/>
            </p:custDataLst>
          </p:nvPr>
        </p:nvSpPr>
        <p:spPr bwMode="auto">
          <a:xfrm>
            <a:off x="2494280" y="2616835"/>
            <a:ext cx="415480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algn="ctr">
              <a:lnSpc>
                <a:spcPct val="90000"/>
              </a:lnSpc>
            </a:pPr>
            <a:r>
              <a:rPr lang="en-US" altLang="zh-CN" sz="2700" b="1" spc="140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3 Q&amp;A</a:t>
            </a:r>
            <a:endParaRPr lang="zh-CN" altLang="en-US" sz="2700" b="1" spc="140" dirty="0">
              <a:solidFill>
                <a:srgbClr val="1319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8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文本框 8"/>
          <p:cNvSpPr txBox="1"/>
          <p:nvPr/>
        </p:nvSpPr>
        <p:spPr>
          <a:xfrm>
            <a:off x="7804150" y="274320"/>
            <a:ext cx="111252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843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49"/>
          <p:cNvGrpSpPr/>
          <p:nvPr/>
        </p:nvGrpSpPr>
        <p:grpSpPr>
          <a:xfrm>
            <a:off x="358185" y="319657"/>
            <a:ext cx="5255212" cy="382971"/>
            <a:chOff x="393745" y="386806"/>
            <a:chExt cx="7006949" cy="510628"/>
          </a:xfrm>
        </p:grpSpPr>
        <p:sp>
          <p:nvSpPr>
            <p:cNvPr id="1048785" name="文本框 50"/>
            <p:cNvSpPr txBox="1"/>
            <p:nvPr/>
          </p:nvSpPr>
          <p:spPr>
            <a:xfrm>
              <a:off x="393745" y="391831"/>
              <a:ext cx="1358999" cy="429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问答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86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87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42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88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89" name="矩形 3"/>
          <p:cNvSpPr/>
          <p:nvPr/>
        </p:nvSpPr>
        <p:spPr>
          <a:xfrm>
            <a:off x="7474744" y="257627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90" name="文本框 4"/>
          <p:cNvSpPr txBox="1"/>
          <p:nvPr/>
        </p:nvSpPr>
        <p:spPr>
          <a:xfrm>
            <a:off x="7736541" y="274638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1048791" name="PA-装饰 矩形 10"/>
          <p:cNvSpPr/>
          <p:nvPr>
            <p:custDataLst>
              <p:tags r:id="rId1"/>
            </p:custDataLst>
          </p:nvPr>
        </p:nvSpPr>
        <p:spPr>
          <a:xfrm>
            <a:off x="141605" y="144463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92" name="文本框 1"/>
          <p:cNvSpPr txBox="1"/>
          <p:nvPr/>
        </p:nvSpPr>
        <p:spPr>
          <a:xfrm>
            <a:off x="430306" y="1013329"/>
            <a:ext cx="8238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你对比赛有什么问题？</a:t>
            </a:r>
            <a:endParaRPr lang="en-US" altLang="zh-CN" sz="1600" dirty="0"/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你对学习有什么问题？</a:t>
            </a:r>
            <a:endParaRPr lang="en-US" altLang="zh-CN" sz="1600" dirty="0"/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你对</a:t>
            </a:r>
            <a:r>
              <a:rPr lang="en-US" altLang="zh-CN" sz="1600" dirty="0"/>
              <a:t>PPT</a:t>
            </a:r>
            <a:r>
              <a:rPr lang="zh-CN" altLang="en-US" sz="1600" dirty="0"/>
              <a:t>内容有什么问题？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56241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84459" y="911042"/>
            <a:ext cx="5987415" cy="168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Datawhale</a:t>
            </a: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一个专注于AI领域的开源组织</a:t>
            </a:r>
          </a:p>
        </p:txBody>
      </p:sp>
      <p:sp>
        <p:nvSpPr>
          <p:cNvPr id="2" name="矩形 1"/>
          <p:cNvSpPr/>
          <p:nvPr/>
        </p:nvSpPr>
        <p:spPr>
          <a:xfrm>
            <a:off x="2517934" y="1259657"/>
            <a:ext cx="776288" cy="711041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l="15781" t="11667" r="16955" b="31289"/>
          <a:stretch>
            <a:fillRect/>
          </a:stretch>
        </p:blipFill>
        <p:spPr>
          <a:xfrm>
            <a:off x="3573304" y="2931294"/>
            <a:ext cx="1609725" cy="15811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BBB5135A-E593-4949-B9FA-91318D13200E}"/>
              </a:ext>
            </a:extLst>
          </p:cNvPr>
          <p:cNvSpPr txBox="1"/>
          <p:nvPr/>
        </p:nvSpPr>
        <p:spPr>
          <a:xfrm>
            <a:off x="1926077" y="3501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36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 amt="10000"/>
          </a:blip>
          <a:stretch>
            <a:fillRect t="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615" name="文本框 50"/>
            <p:cNvSpPr txBox="1"/>
            <p:nvPr/>
          </p:nvSpPr>
          <p:spPr>
            <a:xfrm>
              <a:off x="393745" y="391831"/>
              <a:ext cx="1277577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个人介绍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6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7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29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8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19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20" name="文本框 4"/>
          <p:cNvSpPr txBox="1"/>
          <p:nvPr/>
        </p:nvSpPr>
        <p:spPr>
          <a:xfrm>
            <a:off x="7709647" y="274320"/>
            <a:ext cx="120702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1048621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22" name="文本框 10"/>
          <p:cNvSpPr txBox="1"/>
          <p:nvPr/>
        </p:nvSpPr>
        <p:spPr>
          <a:xfrm>
            <a:off x="523967" y="844324"/>
            <a:ext cx="82385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张强</a:t>
            </a:r>
            <a:endParaRPr lang="en-GB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计算机研究生，研究方向三维深度学习；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数据科学爱好者，</a:t>
            </a:r>
            <a:r>
              <a:rPr lang="en-US" altLang="zh-CN" sz="1600" dirty="0"/>
              <a:t>CV</a:t>
            </a:r>
            <a:r>
              <a:rPr lang="zh-CN" altLang="en-US" sz="1600" dirty="0"/>
              <a:t>学习者；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/>
              <a:t>Datawhale</a:t>
            </a:r>
            <a:r>
              <a:rPr lang="zh-CN" altLang="en-US" sz="1600"/>
              <a:t>成员</a:t>
            </a:r>
            <a:r>
              <a:rPr lang="zh-CN" altLang="en-US" sz="1600" smtClean="0"/>
              <a:t>，开</a:t>
            </a:r>
            <a:r>
              <a:rPr lang="zh-CN" altLang="en-US" sz="1600" dirty="0"/>
              <a:t>源贡献者；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zh-CN" sz="1600" dirty="0"/>
              <a:t>https://</a:t>
            </a:r>
            <a:r>
              <a:rPr lang="en-GB" altLang="zh-CN" sz="1600" dirty="0" err="1"/>
              <a:t>github.com</a:t>
            </a:r>
            <a:r>
              <a:rPr lang="en-GB" altLang="zh-CN" sz="1600" dirty="0"/>
              <a:t>/</a:t>
            </a:r>
            <a:r>
              <a:rPr lang="en-GB" altLang="zh-CN" sz="1600" dirty="0" err="1"/>
              <a:t>QiangZiBro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 indent="0">
              <a:buFont typeface="Wingdings" panose="05000000000000000000" charset="0"/>
              <a:buNone/>
            </a:pPr>
            <a:r>
              <a:rPr lang="en-US" altLang="zh-CN" sz="1600" dirty="0" err="1">
                <a:ea typeface="+mn-lt"/>
                <a:cs typeface="+mn-lt"/>
              </a:rPr>
              <a:t>Datawhale</a:t>
            </a:r>
            <a:r>
              <a:rPr lang="en-US" altLang="zh-CN" sz="1600" dirty="0">
                <a:ea typeface="+mn-lt"/>
                <a:cs typeface="+mn-lt"/>
              </a:rPr>
              <a:t> CV</a:t>
            </a:r>
            <a:r>
              <a:rPr lang="zh-CN" altLang="en-US" sz="1600" dirty="0">
                <a:ea typeface="+mn-lt"/>
                <a:cs typeface="+mn-lt"/>
              </a:rPr>
              <a:t>小组开源项目：动手学CV-Pytorch版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https://github.com/datawhalechina/dive-into-cv-pytorch</a:t>
            </a:r>
          </a:p>
          <a:p>
            <a:pPr marL="285750" indent="-285750">
              <a:buFont typeface="Wingdings" panose="05000000000000000000" charset="0"/>
              <a:buChar char="ü"/>
            </a:pPr>
            <a:endParaRPr lang="en-US" altLang="zh-CN" sz="1600" dirty="0"/>
          </a:p>
          <a:p>
            <a:r>
              <a:rPr lang="zh-CN" altLang="en-US" sz="1600" dirty="0"/>
              <a:t>本节讲解的各种模型比较：</a:t>
            </a:r>
            <a:endParaRPr lang="en-US" altLang="zh-CN" sz="1600" dirty="0"/>
          </a:p>
          <a:p>
            <a:r>
              <a:rPr lang="en" altLang="zh-CN" sz="1600" dirty="0">
                <a:hlinkClick r:id="rId6"/>
              </a:rPr>
              <a:t>https://github.com/QiangZiBro/cnn_models_comparation.pytorch</a:t>
            </a:r>
            <a:endParaRPr lang="en-US" altLang="zh-CN" sz="1600" dirty="0"/>
          </a:p>
          <a:p>
            <a:endParaRPr lang="zh-CN" altLang="en-US" sz="1600" dirty="0"/>
          </a:p>
          <a:p>
            <a:pPr indent="0">
              <a:buFont typeface="Wingdings" panose="05000000000000000000" charset="0"/>
              <a:buNone/>
            </a:pPr>
            <a:r>
              <a:rPr lang="en-US" altLang="zh-CN" sz="1600" dirty="0" err="1"/>
              <a:t>Datawhale</a:t>
            </a:r>
            <a:r>
              <a:rPr lang="en-US" altLang="zh-CN" sz="1600" dirty="0"/>
              <a:t> </a:t>
            </a:r>
            <a:r>
              <a:rPr lang="zh-CN" altLang="en-US" sz="1600" dirty="0"/>
              <a:t>组队学习：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dirty="0"/>
              <a:t>图像处理（上）：</a:t>
            </a:r>
            <a:r>
              <a:rPr lang="en-US" altLang="zh-CN" sz="16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https://</a:t>
            </a:r>
            <a:r>
              <a:rPr lang="en-US" altLang="zh-CN" sz="1600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github.com</a:t>
            </a:r>
            <a:r>
              <a:rPr lang="en-US" altLang="zh-CN" sz="16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/</a:t>
            </a:r>
            <a:r>
              <a:rPr lang="en-US" altLang="zh-CN" sz="1600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datawhalechina</a:t>
            </a:r>
            <a:r>
              <a:rPr lang="en-US" altLang="zh-CN" sz="16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/team-learning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dirty="0">
                <a:sym typeface="+mn-ea"/>
              </a:rPr>
              <a:t>图像处理（下）：敬请关注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27" name="PA-装饰 矩形 7"/>
          <p:cNvSpPr/>
          <p:nvPr>
            <p:custDataLst>
              <p:tags r:id="rId3"/>
            </p:custDataLst>
          </p:nvPr>
        </p:nvSpPr>
        <p:spPr>
          <a:xfrm>
            <a:off x="2091870" y="2013097"/>
            <a:ext cx="5072114" cy="1477257"/>
          </a:xfrm>
          <a:prstGeom prst="rect">
            <a:avLst/>
          </a:prstGeom>
          <a:noFill/>
          <a:ln w="28575">
            <a:solidFill>
              <a:srgbClr val="13192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28" name="PA-装饰 矩形 1"/>
          <p:cNvSpPr/>
          <p:nvPr>
            <p:custDataLst>
              <p:tags r:id="rId4"/>
            </p:custDataLst>
          </p:nvPr>
        </p:nvSpPr>
        <p:spPr>
          <a:xfrm>
            <a:off x="2300910" y="2200646"/>
            <a:ext cx="4713629" cy="1102850"/>
          </a:xfrm>
          <a:prstGeom prst="rect">
            <a:avLst/>
          </a:prstGeom>
          <a:solidFill>
            <a:schemeClr val="bg1"/>
          </a:solidFill>
          <a:ln w="28575">
            <a:solidFill>
              <a:srgbClr val="131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29" name="PA-文本 AutoShape 3"/>
          <p:cNvSpPr>
            <a:spLocks noChangeAspect="1" noChangeArrowheads="1" noTextEdit="1"/>
          </p:cNvSpPr>
          <p:nvPr>
            <p:custDataLst>
              <p:tags r:id="rId5"/>
            </p:custDataLst>
          </p:nvPr>
        </p:nvSpPr>
        <p:spPr bwMode="auto">
          <a:xfrm>
            <a:off x="2427197" y="2524599"/>
            <a:ext cx="4401461" cy="701834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algn="ctr">
              <a:lnSpc>
                <a:spcPct val="90000"/>
              </a:lnSpc>
            </a:pPr>
            <a:r>
              <a:rPr lang="en-US" altLang="zh-CN" sz="2700" b="1" spc="140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Part 1 </a:t>
            </a:r>
            <a:r>
              <a:rPr lang="zh-CN" altLang="en-US" sz="2700" b="1" spc="140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分类模型基础概念</a:t>
            </a:r>
            <a:endParaRPr lang="en-US" altLang="zh-CN" sz="2700" b="1" spc="140" dirty="0">
              <a:solidFill>
                <a:srgbClr val="1319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8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EB9BCA31-243C-AE44-96B3-8F2BE9A3D9AF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早期图像分类模型</a:t>
            </a:r>
          </a:p>
        </p:txBody>
      </p:sp>
      <p:cxnSp>
        <p:nvCxnSpPr>
          <p:cNvPr id="9" name="直接连接符 59">
            <a:extLst>
              <a:ext uri="{FF2B5EF4-FFF2-40B4-BE49-F238E27FC236}">
                <a16:creationId xmlns:a16="http://schemas.microsoft.com/office/drawing/2014/main" xmlns="" id="{DDF0D1D7-2217-A94D-83AF-12C4851D018A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285486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D138C90-0B7F-4B43-8337-AD6727E6B3A6}"/>
              </a:ext>
            </a:extLst>
          </p:cNvPr>
          <p:cNvSpPr txBox="1"/>
          <p:nvPr/>
        </p:nvSpPr>
        <p:spPr>
          <a:xfrm>
            <a:off x="537566" y="1303161"/>
            <a:ext cx="385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机器学习：数据驱动的方法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8D66CA-3C9A-F846-BA54-688B74E78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70" y="2352562"/>
            <a:ext cx="8645400" cy="24025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45193E6-0195-1A45-AFCB-CDFAD70CCD59}"/>
              </a:ext>
            </a:extLst>
          </p:cNvPr>
          <p:cNvSpPr txBox="1"/>
          <p:nvPr/>
        </p:nvSpPr>
        <p:spPr>
          <a:xfrm>
            <a:off x="227330" y="5360966"/>
            <a:ext cx="7091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800" dirty="0">
                <a:solidFill>
                  <a:schemeClr val="bg1">
                    <a:lumMod val="50000"/>
                  </a:schemeClr>
                </a:solidFill>
              </a:rPr>
              <a:t>http://cs231n.stanford.edu/slides/2019/cs231n_2019_lecture02.pdf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2BE80FA-61B1-144F-B5AA-895843730864}"/>
              </a:ext>
            </a:extLst>
          </p:cNvPr>
          <p:cNvSpPr txBox="1"/>
          <p:nvPr/>
        </p:nvSpPr>
        <p:spPr>
          <a:xfrm>
            <a:off x="4218039" y="964607"/>
            <a:ext cx="3765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创建数据集，做标记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ML</a:t>
            </a:r>
            <a:r>
              <a:rPr kumimoji="1" lang="zh-CN" altLang="en-US" dirty="0"/>
              <a:t>训练分类器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使用分类器测试新图片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53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早期图像分类模型</a:t>
            </a: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285486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4FA6F12-2ED6-5F43-990E-26607A75CCA1}"/>
              </a:ext>
            </a:extLst>
          </p:cNvPr>
          <p:cNvSpPr txBox="1"/>
          <p:nvPr/>
        </p:nvSpPr>
        <p:spPr>
          <a:xfrm>
            <a:off x="635589" y="1406013"/>
            <a:ext cx="624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近邻（</a:t>
            </a:r>
            <a:r>
              <a:rPr kumimoji="1" lang="en-US" altLang="zh-CN" dirty="0"/>
              <a:t>Nearest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Neighbor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152AA8DE-35D4-B146-AE61-7E85032D562A}"/>
              </a:ext>
            </a:extLst>
          </p:cNvPr>
          <p:cNvSpPr txBox="1"/>
          <p:nvPr/>
        </p:nvSpPr>
        <p:spPr>
          <a:xfrm>
            <a:off x="227330" y="5360966"/>
            <a:ext cx="7091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800" dirty="0">
                <a:solidFill>
                  <a:schemeClr val="bg1">
                    <a:lumMod val="50000"/>
                  </a:schemeClr>
                </a:solidFill>
              </a:rPr>
              <a:t>http://cs231n.stanford.edu/slides/2019/cs231n_2019_lecture02.pdf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E3CF778-4502-3644-90DE-27F8CD8FF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89" y="1863835"/>
            <a:ext cx="4483061" cy="32587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DAFA2F11-D36F-A54E-9255-092C3B4B66AD}"/>
              </a:ext>
            </a:extLst>
          </p:cNvPr>
          <p:cNvSpPr txBox="1"/>
          <p:nvPr/>
        </p:nvSpPr>
        <p:spPr>
          <a:xfrm>
            <a:off x="5663381" y="1863835"/>
            <a:ext cx="2949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训练：存储所有图片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测试：找与测试图片</a:t>
            </a:r>
            <a:r>
              <a:rPr kumimoji="1" lang="zh-CN" altLang="en-US" b="1" dirty="0"/>
              <a:t>距离</a:t>
            </a:r>
            <a:r>
              <a:rPr kumimoji="1" lang="zh-CN" altLang="en-US" dirty="0"/>
              <a:t>最小的训练图片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501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早期图像分类模型</a:t>
            </a: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285486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E42AC84-DE7D-E84E-80E6-F995E6F2044A}"/>
              </a:ext>
            </a:extLst>
          </p:cNvPr>
          <p:cNvSpPr txBox="1"/>
          <p:nvPr/>
        </p:nvSpPr>
        <p:spPr>
          <a:xfrm>
            <a:off x="635589" y="1307690"/>
            <a:ext cx="365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</a:t>
            </a:r>
            <a:r>
              <a:rPr kumimoji="1" lang="zh-CN" altLang="en-US" dirty="0"/>
              <a:t>近邻（</a:t>
            </a:r>
            <a:r>
              <a:rPr kumimoji="1" lang="en-US" altLang="zh-CN" dirty="0"/>
              <a:t>k-nearest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neighbor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04D206B-4B9E-D141-88AF-683CC506B622}"/>
              </a:ext>
            </a:extLst>
          </p:cNvPr>
          <p:cNvSpPr txBox="1"/>
          <p:nvPr/>
        </p:nvSpPr>
        <p:spPr>
          <a:xfrm>
            <a:off x="227330" y="5360966"/>
            <a:ext cx="7091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800" dirty="0">
                <a:solidFill>
                  <a:schemeClr val="bg1">
                    <a:lumMod val="50000"/>
                  </a:schemeClr>
                </a:solidFill>
              </a:rPr>
              <a:t>http://cs231n.stanford.edu/slides/2019/cs231n_2019_lecture02.pdf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99EAC7E-33E2-B74D-A516-485782787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240" y="2339954"/>
            <a:ext cx="8664969" cy="24269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8EECE65-076F-1C4C-92DA-786827F092C7}"/>
              </a:ext>
            </a:extLst>
          </p:cNvPr>
          <p:cNvSpPr txBox="1"/>
          <p:nvPr/>
        </p:nvSpPr>
        <p:spPr>
          <a:xfrm>
            <a:off x="6652882" y="981055"/>
            <a:ext cx="4339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超参数</a:t>
            </a:r>
            <a:r>
              <a:rPr kumimoji="1" lang="en-US" altLang="zh-CN" dirty="0"/>
              <a:t>&amp;</a:t>
            </a:r>
            <a:r>
              <a:rPr kumimoji="1" lang="zh-CN" altLang="en-US" sz="2000" dirty="0">
                <a:solidFill>
                  <a:srgbClr val="FF0000"/>
                </a:solidFill>
              </a:rPr>
              <a:t>难点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  </a:t>
            </a:r>
            <a:r>
              <a:rPr kumimoji="1" lang="en-US" altLang="zh-CN" dirty="0"/>
              <a:t>k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度量距离？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3BDC7F94-ABE9-904A-9A31-37C8F5EA6A42}"/>
              </a:ext>
            </a:extLst>
          </p:cNvPr>
          <p:cNvSpPr txBox="1"/>
          <p:nvPr/>
        </p:nvSpPr>
        <p:spPr>
          <a:xfrm>
            <a:off x="3613285" y="1027374"/>
            <a:ext cx="2949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训练：存储所有图片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测试：找</a:t>
            </a:r>
            <a:r>
              <a:rPr kumimoji="1" lang="en-US" altLang="zh-CN" dirty="0"/>
              <a:t>k</a:t>
            </a:r>
            <a:r>
              <a:rPr kumimoji="1" lang="zh-CN" altLang="en-US" dirty="0"/>
              <a:t>个与测试图片</a:t>
            </a:r>
            <a:r>
              <a:rPr kumimoji="1" lang="zh-CN" altLang="en-US" b="1" dirty="0"/>
              <a:t>距离</a:t>
            </a:r>
            <a:r>
              <a:rPr kumimoji="1" lang="zh-CN" altLang="en-US" dirty="0"/>
              <a:t>最小的训练图片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42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227330" y="143350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黑体-简" panose="02000000000000000000" charset="-122"/>
                <a:ea typeface="黑体-简" panose="02000000000000000000" charset="-122"/>
                <a:cs typeface="+mj-lt"/>
              </a:rPr>
              <a:t>Datawhale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A934D9B-54A1-964A-B576-B7C715EBF3C3}"/>
              </a:ext>
            </a:extLst>
          </p:cNvPr>
          <p:cNvSpPr txBox="1"/>
          <p:nvPr/>
        </p:nvSpPr>
        <p:spPr>
          <a:xfrm>
            <a:off x="537566" y="441387"/>
            <a:ext cx="3313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/>
              <a:t>早期图像分类模型</a:t>
            </a: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xmlns="" id="{9D05BB8A-3005-0E4E-99F9-68996B9297EE}"/>
              </a:ext>
            </a:extLst>
          </p:cNvPr>
          <p:cNvCxnSpPr>
            <a:cxnSpLocks/>
          </p:cNvCxnSpPr>
          <p:nvPr/>
        </p:nvCxnSpPr>
        <p:spPr>
          <a:xfrm>
            <a:off x="635589" y="964607"/>
            <a:ext cx="2854863" cy="0"/>
          </a:xfrm>
          <a:prstGeom prst="line">
            <a:avLst/>
          </a:prstGeom>
          <a:ln w="57150">
            <a:solidFill>
              <a:srgbClr val="1319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04D206B-4B9E-D141-88AF-683CC506B622}"/>
              </a:ext>
            </a:extLst>
          </p:cNvPr>
          <p:cNvSpPr txBox="1"/>
          <p:nvPr/>
        </p:nvSpPr>
        <p:spPr>
          <a:xfrm>
            <a:off x="227330" y="5360966"/>
            <a:ext cx="7091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800" dirty="0">
                <a:solidFill>
                  <a:schemeClr val="bg1">
                    <a:lumMod val="50000"/>
                  </a:schemeClr>
                </a:solidFill>
              </a:rPr>
              <a:t>http://cs231n.stanford.edu/slides/2019/cs231n_2019_lecture02.pdf</a:t>
            </a:r>
            <a:endParaRPr kumimoji="1" lang="zh-CN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184AB22-44F0-494A-AB73-00C6CCA58977}"/>
              </a:ext>
            </a:extLst>
          </p:cNvPr>
          <p:cNvSpPr txBox="1"/>
          <p:nvPr/>
        </p:nvSpPr>
        <p:spPr>
          <a:xfrm>
            <a:off x="2477729" y="5360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E50A15BB-30EB-B248-89B8-B5C3C544506C}"/>
              </a:ext>
            </a:extLst>
          </p:cNvPr>
          <p:cNvSpPr txBox="1"/>
          <p:nvPr/>
        </p:nvSpPr>
        <p:spPr>
          <a:xfrm>
            <a:off x="750563" y="1132043"/>
            <a:ext cx="2887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参数方法：线性分类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回顾：线性代数 </a:t>
            </a:r>
            <a:r>
              <a:rPr kumimoji="1" lang="en-US" altLang="zh-CN" dirty="0"/>
              <a:t>Ax = b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7149F013-5109-2F47-8815-4EF465A7F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563" y="2316265"/>
            <a:ext cx="6315807" cy="27838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05102CFA-82F4-1440-9666-2DD58772441D}"/>
              </a:ext>
            </a:extLst>
          </p:cNvPr>
          <p:cNvSpPr txBox="1"/>
          <p:nvPr/>
        </p:nvSpPr>
        <p:spPr>
          <a:xfrm>
            <a:off x="5329084" y="1415845"/>
            <a:ext cx="33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估计</a:t>
            </a:r>
            <a:r>
              <a:rPr kumimoji="1" lang="en-US" altLang="zh-CN" dirty="0"/>
              <a:t>W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E4B3EC0-D77B-ED4D-B456-22A166DFF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26" y="1524342"/>
            <a:ext cx="8588788" cy="3445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357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6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6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2|KeepOriginal|True|Content|None|"/>
  <p:tag name="PA" val="v5.2.6"/>
  <p:tag name="RESOURCELIBID_SMARTLAYOUT" val="5560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7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Subtitle|None|"/>
  <p:tag name="PA" val="v5.2.6"/>
  <p:tag name="RESOURCELIBID_SMARTLAYOUT" val="55607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7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6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heme/theme1.xml><?xml version="1.0" encoding="utf-8"?>
<a:theme xmlns:a="http://schemas.openxmlformats.org/drawingml/2006/main" name="Office 主题​​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noFill/>
        <a:noFill/>
        <a:noFill/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2172</Words>
  <Application>Microsoft Office PowerPoint</Application>
  <PresentationFormat>自定义</PresentationFormat>
  <Paragraphs>382</Paragraphs>
  <Slides>38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等线</vt:lpstr>
      <vt:lpstr>等线 Light</vt:lpstr>
      <vt:lpstr>黑体-简</vt:lpstr>
      <vt:lpstr>微软雅黑</vt:lpstr>
      <vt:lpstr>Arial</vt:lpstr>
      <vt:lpstr>Cambria Math</vt:lpstr>
      <vt:lpstr>Times New Roman</vt:lpstr>
      <vt:lpstr>Wingdings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Microsoft 帐户</cp:lastModifiedBy>
  <cp:revision>36</cp:revision>
  <dcterms:created xsi:type="dcterms:W3CDTF">2020-05-20T15:02:40Z</dcterms:created>
  <dcterms:modified xsi:type="dcterms:W3CDTF">2020-05-25T02:37:15Z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2052-1.9.1.2994</vt:lpwstr>
  </property>
</Properties>
</file>